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891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8" r:id="rId3"/>
    <p:sldId id="261" r:id="rId4"/>
    <p:sldId id="262" r:id="rId5"/>
    <p:sldId id="263" r:id="rId6"/>
    <p:sldId id="259" r:id="rId7"/>
    <p:sldId id="264" r:id="rId8"/>
    <p:sldId id="265" r:id="rId9"/>
    <p:sldId id="281" r:id="rId10"/>
    <p:sldId id="266" r:id="rId11"/>
    <p:sldId id="271" r:id="rId12"/>
    <p:sldId id="282" r:id="rId13"/>
    <p:sldId id="267" r:id="rId14"/>
    <p:sldId id="268" r:id="rId15"/>
    <p:sldId id="269" r:id="rId16"/>
    <p:sldId id="273" r:id="rId17"/>
    <p:sldId id="272" r:id="rId18"/>
    <p:sldId id="279" r:id="rId19"/>
    <p:sldId id="280" r:id="rId20"/>
    <p:sldId id="284" r:id="rId21"/>
    <p:sldId id="270" r:id="rId22"/>
    <p:sldId id="274" r:id="rId23"/>
    <p:sldId id="283" r:id="rId24"/>
    <p:sldId id="278" r:id="rId25"/>
    <p:sldId id="277" r:id="rId26"/>
    <p:sldId id="260" r:id="rId27"/>
    <p:sldId id="276" r:id="rId28"/>
    <p:sldId id="275" r:id="rId29"/>
  </p:sldIdLst>
  <p:sldSz cx="12192000" cy="6858000"/>
  <p:notesSz cx="6858000" cy="9144000"/>
  <p:embeddedFontLst>
    <p:embeddedFont>
      <p:font typeface="Open Sans" panose="020B0606030504020204" pitchFamily="3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lang="de-DE"/>
    </a:defPPr>
    <a:lvl1pPr marL="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1pPr>
    <a:lvl2pPr marL="4114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2pPr>
    <a:lvl3pPr marL="8229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3pPr>
    <a:lvl4pPr marL="12344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4pPr>
    <a:lvl5pPr marL="164592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5pPr>
    <a:lvl6pPr marL="205740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nöfel,Anja" initials="K" lastIdx="10" clrIdx="0">
    <p:extLst>
      <p:ext uri="{19B8F6BF-5375-455C-9EA6-DF929625EA0E}">
        <p15:presenceInfo xmlns:p15="http://schemas.microsoft.com/office/powerpoint/2012/main" userId="S-1-5-21-1982228756-150042506-1537001085-188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A983"/>
    <a:srgbClr val="009BA4"/>
    <a:srgbClr val="93C356"/>
    <a:srgbClr val="BCCF02"/>
    <a:srgbClr val="28618C"/>
    <a:srgbClr val="539DC5"/>
    <a:srgbClr val="02ACA8"/>
    <a:srgbClr val="F07D00"/>
    <a:srgbClr val="E02D8A"/>
    <a:srgbClr val="00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4" autoAdjust="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13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C6211-610F-44E5-BF19-D3CDF6EDD281}" type="datetimeFigureOut">
              <a:rPr lang="de-DE" smtClean="0"/>
              <a:t>30.01.2020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61AA8-FB04-42D1-9939-D1A1356F808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31560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435D3-23A6-45D3-8DFA-7317DC1E7A64}" type="datetimeFigureOut">
              <a:rPr lang="de-DE" smtClean="0"/>
              <a:t>30.01.2020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9AC09-DF60-43F4-96BF-67D4D9A7409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31825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025526"/>
            <a:ext cx="12192000" cy="5832476"/>
          </a:xfrm>
          <a:prstGeom prst="rect">
            <a:avLst/>
          </a:prstGeom>
          <a:gradFill>
            <a:gsLst>
              <a:gs pos="14000">
                <a:schemeClr val="tx2"/>
              </a:gs>
              <a:gs pos="100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74714" y="4494775"/>
            <a:ext cx="10438871" cy="1334525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alpha val="80000"/>
                  </a:schemeClr>
                </a:solidFill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br>
              <a:rPr lang="de-DE" dirty="0" smtClean="0"/>
            </a:br>
            <a:r>
              <a:rPr lang="de-DE" dirty="0" smtClean="0"/>
              <a:t>Ort oder Anlass des Vortrags // Samstag, 13. Januar 2018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74713" y="2420841"/>
            <a:ext cx="10438873" cy="828676"/>
          </a:xfrm>
          <a:ln>
            <a:noFill/>
          </a:ln>
        </p:spPr>
        <p:txBody>
          <a:bodyPr/>
          <a:lstStyle>
            <a:lvl1pPr>
              <a:spcBef>
                <a:spcPts val="0"/>
              </a:spcBef>
              <a:defRPr sz="1600" baseline="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pPr lvl="0"/>
            <a:r>
              <a:rPr lang="de-DE" dirty="0" smtClean="0"/>
              <a:t>Vorname Name</a:t>
            </a:r>
            <a:br>
              <a:rPr lang="de-DE" dirty="0" smtClean="0"/>
            </a:br>
            <a:r>
              <a:rPr lang="de-DE" dirty="0" smtClean="0"/>
              <a:t>Deutsche Telekom Chair for Communication Networks</a:t>
            </a:r>
          </a:p>
          <a:p>
            <a:pPr lvl="0"/>
            <a:r>
              <a:rPr lang="de-DE" dirty="0" smtClean="0"/>
              <a:t>TU Dresden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0" y="1025525"/>
            <a:ext cx="12192000" cy="17145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874713" y="3392203"/>
            <a:ext cx="10438873" cy="972108"/>
          </a:xfrm>
          <a:ln>
            <a:noFill/>
          </a:ln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</a:t>
            </a:r>
            <a:br>
              <a:rPr lang="de-DE" dirty="0" smtClean="0"/>
            </a:br>
            <a:r>
              <a:rPr lang="de-DE" dirty="0" smtClean="0"/>
              <a:t>durch Klicken bearbeiten</a:t>
            </a:r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4738" cy="5131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738" y="306991"/>
            <a:ext cx="2170933" cy="55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1202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0" y="1030288"/>
            <a:ext cx="12192000" cy="509905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895653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6"/>
            <a:ext cx="12192000" cy="6129331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961108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74712" y="4494775"/>
            <a:ext cx="10438873" cy="1334525"/>
          </a:xfrm>
        </p:spPr>
        <p:txBody>
          <a:bodyPr/>
          <a:lstStyle>
            <a:lvl1pPr marL="0" indent="0" algn="l">
              <a:buNone/>
              <a:defRPr>
                <a:solidFill>
                  <a:schemeClr val="bg2"/>
                </a:solidFill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br>
              <a:rPr lang="de-DE" dirty="0" smtClean="0"/>
            </a:br>
            <a:r>
              <a:rPr lang="de-DE" dirty="0" smtClean="0"/>
              <a:t>Ort oder Anlass des Vortrags // Samstag, 13. Januar 2018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74713" y="2420841"/>
            <a:ext cx="10438873" cy="828676"/>
          </a:xfrm>
          <a:ln>
            <a:noFill/>
          </a:ln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 smtClean="0"/>
              <a:t>Vorname Name</a:t>
            </a:r>
            <a:br>
              <a:rPr lang="de-DE" dirty="0" smtClean="0"/>
            </a:br>
            <a:r>
              <a:rPr lang="de-DE" dirty="0" smtClean="0"/>
              <a:t>Struktureinheit  der TU Dresden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74713" y="3392203"/>
            <a:ext cx="10438873" cy="972108"/>
          </a:xfrm>
          <a:ln>
            <a:noFill/>
          </a:ln>
        </p:spPr>
        <p:txBody>
          <a:bodyPr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 smtClean="0"/>
              <a:t>Titelmasterformat</a:t>
            </a:r>
            <a:br>
              <a:rPr lang="de-DE" dirty="0" smtClean="0"/>
            </a:br>
            <a:r>
              <a:rPr lang="de-DE" dirty="0" smtClean="0"/>
              <a:t>durch Klicken bearbeiten</a:t>
            </a:r>
            <a:endParaRPr lang="de-DE" dirty="0"/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1026000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4"/>
          <p:cNvCxnSpPr/>
          <p:nvPr/>
        </p:nvCxnSpPr>
        <p:spPr>
          <a:xfrm>
            <a:off x="0" y="1206000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4738" cy="5131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738" y="306991"/>
            <a:ext cx="2170933" cy="55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9847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874711" y="1484313"/>
            <a:ext cx="10580688" cy="4344987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3pPr>
              <a:spcBef>
                <a:spcPts val="1200"/>
              </a:spcBef>
              <a:defRPr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811993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2"/>
            <a:ext cx="12192000" cy="6129336"/>
          </a:xfrm>
          <a:prstGeom prst="rect">
            <a:avLst/>
          </a:prstGeom>
          <a:gradFill>
            <a:gsLst>
              <a:gs pos="14000">
                <a:schemeClr val="tx2"/>
              </a:gs>
              <a:gs pos="100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387259"/>
            <a:ext cx="10580687" cy="1198491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7067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65749" y="1484313"/>
            <a:ext cx="6089649" cy="43449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74711" y="1484313"/>
            <a:ext cx="4300539" cy="1332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4"/>
          </p:nvPr>
        </p:nvSpPr>
        <p:spPr>
          <a:xfrm>
            <a:off x="874712" y="2943181"/>
            <a:ext cx="4300537" cy="1332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5"/>
          </p:nvPr>
        </p:nvSpPr>
        <p:spPr>
          <a:xfrm>
            <a:off x="874710" y="4402050"/>
            <a:ext cx="4300537" cy="142724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113879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267449" y="1484314"/>
            <a:ext cx="5187950" cy="4344985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874713" y="1484314"/>
            <a:ext cx="5195887" cy="434498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024276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3" y="1484314"/>
            <a:ext cx="5195887" cy="434498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267449" y="1484315"/>
            <a:ext cx="5187950" cy="43449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66198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6842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874712" y="1484314"/>
            <a:ext cx="3399576" cy="434498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8070849" y="1484315"/>
            <a:ext cx="3384550" cy="43449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4457700" y="1484315"/>
            <a:ext cx="3416300" cy="43449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335963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984768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68421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Das ist eine Überschrift</a:t>
            </a:r>
            <a:br>
              <a:rPr lang="de-DE" dirty="0" smtClean="0"/>
            </a:br>
            <a:r>
              <a:rPr lang="de-DE" dirty="0" smtClean="0"/>
              <a:t>in zwei Zeilen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74712" y="1481138"/>
            <a:ext cx="10580687" cy="436086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Erste Textebene (16pt)</a:t>
            </a:r>
          </a:p>
          <a:p>
            <a:pPr lvl="1"/>
            <a:r>
              <a:rPr lang="de-DE" dirty="0" smtClean="0"/>
              <a:t>Zweite Textebene für Aufzählungen</a:t>
            </a:r>
          </a:p>
          <a:p>
            <a:pPr lvl="2"/>
            <a:r>
              <a:rPr lang="de-DE" dirty="0" smtClean="0"/>
              <a:t>Dritte Textebene bei viel Text (14pt)</a:t>
            </a:r>
          </a:p>
          <a:p>
            <a:pPr lvl="3"/>
            <a:r>
              <a:rPr lang="de-DE" dirty="0" smtClean="0"/>
              <a:t>Vierte Textebene für Aufzählungen bei viel Text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5"/>
            <a:r>
              <a:rPr lang="de-DE" dirty="0" smtClean="0"/>
              <a:t>Zwischenseite</a:t>
            </a:r>
          </a:p>
          <a:p>
            <a:pPr lvl="6"/>
            <a:r>
              <a:rPr lang="de-DE" dirty="0" smtClean="0"/>
              <a:t>Für den nächsten Präsentationsabschnitt</a:t>
            </a:r>
            <a:endParaRPr lang="de-DE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3575050" y="6442908"/>
            <a:ext cx="518795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 smtClean="0">
                <a:solidFill>
                  <a:schemeClr val="bg2"/>
                </a:solidFill>
              </a:rPr>
              <a:t>Computing in Communication Networks</a:t>
            </a:r>
            <a:endParaRPr lang="de-DE" sz="800" dirty="0" smtClean="0">
              <a:solidFill>
                <a:schemeClr val="bg2"/>
              </a:solidFill>
            </a:endParaRPr>
          </a:p>
          <a:p>
            <a:pPr algn="l"/>
            <a:r>
              <a:rPr lang="de-DE" sz="800" dirty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Fitzek/Granelli/Seeling</a:t>
            </a:r>
            <a:endParaRPr lang="de-DE" sz="800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6123216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8966200" y="6306444"/>
            <a:ext cx="704850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r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sz="800" dirty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800" dirty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Folie</a:t>
            </a:r>
            <a:r>
              <a:rPr lang="de-DE" sz="800" baseline="0" dirty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fld id="{38F97D41-8991-4148-BA02-56FEE4AAF2CC}" type="slidenum">
              <a:rPr lang="de-DE" sz="800" baseline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9142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de-DE" sz="800" baseline="0" dirty="0" smtClean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r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800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93" y="6336706"/>
            <a:ext cx="1115691" cy="3244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062" y="6292849"/>
            <a:ext cx="2010392" cy="42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9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1" r:id="rId9"/>
    <p:sldLayoutId id="2147483902" r:id="rId10"/>
    <p:sldLayoutId id="2147483903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269" rtl="0" eaLnBrk="1" latinLnBrk="0" hangingPunct="1">
        <a:spcBef>
          <a:spcPct val="0"/>
        </a:spcBef>
        <a:buNone/>
        <a:defRPr sz="2400" b="1" kern="1200" baseline="0">
          <a:solidFill>
            <a:schemeClr val="tx2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0" indent="0" algn="l" defTabSz="914269" rtl="0" eaLnBrk="1" latinLnBrk="0" hangingPunct="1"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1pPr>
      <a:lvl2pPr marL="395942" indent="-323953" algn="l" defTabSz="914269" rtl="0" eaLnBrk="1" latinLnBrk="0" hangingPunct="1">
        <a:spcBef>
          <a:spcPts val="300"/>
        </a:spcBef>
        <a:buFont typeface="Open Sans" panose="020B0606030504020204" pitchFamily="34" charset="0"/>
        <a:buChar char="—"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2pPr>
      <a:lvl3pPr marL="0" indent="0" algn="l" defTabSz="914269" rtl="0" eaLnBrk="1" latinLnBrk="0" hangingPunct="1"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3pPr>
      <a:lvl4pPr marL="395942" indent="-215969" algn="l" defTabSz="914269" rtl="0" eaLnBrk="1" latinLnBrk="0" hangingPunct="1">
        <a:spcBef>
          <a:spcPts val="300"/>
        </a:spcBef>
        <a:buFont typeface="Symbol" panose="05050102010706020507" pitchFamily="18" charset="2"/>
        <a:buChar char="-"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4pPr>
      <a:lvl5pPr marL="575916" indent="-179362" algn="l" defTabSz="914269" rtl="0" eaLnBrk="1" latinLnBrk="0" hangingPunct="1">
        <a:spcBef>
          <a:spcPts val="300"/>
        </a:spcBef>
        <a:buFont typeface="Symbol" panose="05050102010706020507" pitchFamily="18" charset="2"/>
        <a:buChar char="-"/>
        <a:defRPr sz="1400" kern="1200" baseline="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5pPr>
      <a:lvl6pPr marL="358723" indent="0" algn="l" defTabSz="914269" rtl="0" eaLnBrk="1" latinLnBrk="0" hangingPunct="1">
        <a:spcBef>
          <a:spcPts val="0"/>
        </a:spcBef>
        <a:buFont typeface="Arial" panose="020B0604020202020204" pitchFamily="34" charset="0"/>
        <a:buNone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6pPr>
      <a:lvl7pPr marL="358723" indent="0" algn="l" defTabSz="914269" rtl="0" eaLnBrk="1" latinLnBrk="0" hangingPunct="1">
        <a:spcBef>
          <a:spcPts val="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7pPr>
      <a:lvl8pPr marL="3428502" indent="-228566" algn="l" defTabSz="91426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35" indent="-228566" algn="l" defTabSz="91426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4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3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6" pos="992">
          <p15:clr>
            <a:srgbClr val="F26B43"/>
          </p15:clr>
        </p15:guide>
        <p15:guide id="7" pos="1120">
          <p15:clr>
            <a:srgbClr val="F26B43"/>
          </p15:clr>
        </p15:guide>
        <p15:guide id="8" pos="1676">
          <p15:clr>
            <a:srgbClr val="F26B43"/>
          </p15:clr>
        </p15:guide>
        <p15:guide id="9" pos="1556">
          <p15:clr>
            <a:srgbClr val="F26B43"/>
          </p15:clr>
        </p15:guide>
        <p15:guide id="10" pos="2252">
          <p15:clr>
            <a:srgbClr val="F26B43"/>
          </p15:clr>
        </p15:guide>
        <p15:guide id="11" pos="2128">
          <p15:clr>
            <a:srgbClr val="F26B43"/>
          </p15:clr>
        </p15:guide>
        <p15:guide id="16" pos="3824">
          <p15:clr>
            <a:srgbClr val="F26B43"/>
          </p15:clr>
        </p15:guide>
        <p15:guide id="17" pos="3948">
          <p15:clr>
            <a:srgbClr val="F26B43"/>
          </p15:clr>
        </p15:guide>
        <p15:guide id="20" pos="4384">
          <p15:clr>
            <a:srgbClr val="F26B43"/>
          </p15:clr>
        </p15:guide>
        <p15:guide id="21" pos="4508">
          <p15:clr>
            <a:srgbClr val="F26B43"/>
          </p15:clr>
        </p15:guide>
        <p15:guide id="22" pos="6780">
          <p15:clr>
            <a:srgbClr val="F26B43"/>
          </p15:clr>
        </p15:guide>
        <p15:guide id="23" pos="6656">
          <p15:clr>
            <a:srgbClr val="F26B43"/>
          </p15:clr>
        </p15:guide>
        <p15:guide id="24" pos="4960">
          <p15:clr>
            <a:srgbClr val="F26B43"/>
          </p15:clr>
        </p15:guide>
        <p15:guide id="25" pos="5084">
          <p15:clr>
            <a:srgbClr val="F26B43"/>
          </p15:clr>
        </p15:guide>
        <p15:guide id="30" orient="horz" pos="538">
          <p15:clr>
            <a:srgbClr val="F26B43"/>
          </p15:clr>
        </p15:guide>
        <p15:guide id="31" pos="551">
          <p15:clr>
            <a:srgbClr val="F26B43"/>
          </p15:clr>
        </p15:guide>
        <p15:guide id="39" pos="6092">
          <p15:clr>
            <a:srgbClr val="F26B43"/>
          </p15:clr>
        </p15:guide>
        <p15:guide id="40" pos="6216">
          <p15:clr>
            <a:srgbClr val="F26B43"/>
          </p15:clr>
        </p15:guide>
        <p15:guide id="41" pos="2692">
          <p15:clr>
            <a:srgbClr val="F26B43"/>
          </p15:clr>
        </p15:guide>
        <p15:guide id="42" pos="2808">
          <p15:clr>
            <a:srgbClr val="F26B43"/>
          </p15:clr>
        </p15:guide>
        <p15:guide id="43" pos="3260">
          <p15:clr>
            <a:srgbClr val="F26B43"/>
          </p15:clr>
        </p15:guide>
        <p15:guide id="44" pos="3380">
          <p15:clr>
            <a:srgbClr val="F26B43"/>
          </p15:clr>
        </p15:guide>
        <p15:guide id="50" pos="5520">
          <p15:clr>
            <a:srgbClr val="F26B43"/>
          </p15:clr>
        </p15:guide>
        <p15:guide id="52" orient="horz" pos="933">
          <p15:clr>
            <a:srgbClr val="F26B43"/>
          </p15:clr>
        </p15:guide>
        <p15:guide id="53" orient="horz" pos="759">
          <p15:clr>
            <a:srgbClr val="F26B43"/>
          </p15:clr>
        </p15:guide>
        <p15:guide id="58" orient="horz" pos="218">
          <p15:clr>
            <a:srgbClr val="F26B43"/>
          </p15:clr>
        </p15:guide>
        <p15:guide id="59" orient="horz" pos="3680">
          <p15:clr>
            <a:srgbClr val="F26B43"/>
          </p15:clr>
        </p15:guide>
        <p15:guide id="60" orient="horz" pos="3861">
          <p15:clr>
            <a:srgbClr val="F26B43"/>
          </p15:clr>
        </p15:guide>
        <p15:guide id="62" orient="horz" pos="2130">
          <p15:clr>
            <a:srgbClr val="F26B43"/>
          </p15:clr>
        </p15:guide>
        <p15:guide id="65" pos="5648">
          <p15:clr>
            <a:srgbClr val="F26B43"/>
          </p15:clr>
        </p15:guide>
        <p15:guide id="66" orient="horz" pos="649">
          <p15:clr>
            <a:srgbClr val="F26B43"/>
          </p15:clr>
        </p15:guide>
        <p15:guide id="67" pos="7216">
          <p15:clr>
            <a:srgbClr val="F26B43"/>
          </p15:clr>
        </p15:guide>
        <p15:guide id="69" orient="horz" pos="3988">
          <p15:clr>
            <a:srgbClr val="F26B43"/>
          </p15:clr>
        </p15:guide>
        <p15:guide id="70" orient="horz" pos="4196">
          <p15:clr>
            <a:srgbClr val="F26B43"/>
          </p15:clr>
        </p15:guide>
        <p15:guide id="71" pos="318">
          <p15:clr>
            <a:srgbClr val="F26B43"/>
          </p15:clr>
        </p15:guide>
        <p15:guide id="72" orient="horz" pos="41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Frank H.P. Fitzek, Patrick </a:t>
            </a:r>
            <a:r>
              <a:rPr lang="en-US" dirty="0" err="1" smtClean="0"/>
              <a:t>Seeling</a:t>
            </a:r>
            <a:r>
              <a:rPr lang="en-US" dirty="0" smtClean="0"/>
              <a:t>, Thomas </a:t>
            </a:r>
            <a:r>
              <a:rPr lang="en-US" dirty="0" err="1" smtClean="0"/>
              <a:t>Höschele</a:t>
            </a:r>
            <a:r>
              <a:rPr lang="en-US" dirty="0" smtClean="0"/>
              <a:t>, and Bruno </a:t>
            </a:r>
            <a:r>
              <a:rPr lang="en-US" dirty="0" err="1" smtClean="0"/>
              <a:t>Jacobfeuerborn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Chapter 1</a:t>
            </a:r>
          </a:p>
          <a:p>
            <a:endParaRPr lang="en-US" dirty="0"/>
          </a:p>
          <a:p>
            <a:r>
              <a:rPr lang="en-US" dirty="0" smtClean="0"/>
              <a:t>Computing on Communication Networks Fitzek/</a:t>
            </a:r>
            <a:r>
              <a:rPr lang="en-US" dirty="0" err="1" smtClean="0"/>
              <a:t>Granelli</a:t>
            </a:r>
            <a:r>
              <a:rPr lang="en-US" dirty="0" smtClean="0"/>
              <a:t>/</a:t>
            </a:r>
            <a:r>
              <a:rPr lang="en-US" dirty="0" err="1" smtClean="0"/>
              <a:t>Seeling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the Need of Computing in Future Communication Networks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07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5G Atom use cases: Connected autonomous cars Barcelona example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846" y="1484313"/>
            <a:ext cx="7724421" cy="4344987"/>
          </a:xfrm>
        </p:spPr>
      </p:pic>
    </p:spTree>
    <p:extLst>
      <p:ext uri="{BB962C8B-B14F-4D97-AF65-F5344CB8AC3E}">
        <p14:creationId xmlns:p14="http://schemas.microsoft.com/office/powerpoint/2010/main" val="2853460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5G Atom use cases: Example network architecture in Industry 4.0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65" y="1484313"/>
            <a:ext cx="8239382" cy="4344987"/>
          </a:xfrm>
        </p:spPr>
      </p:pic>
    </p:spTree>
    <p:extLst>
      <p:ext uri="{BB962C8B-B14F-4D97-AF65-F5344CB8AC3E}">
        <p14:creationId xmlns:p14="http://schemas.microsoft.com/office/powerpoint/2010/main" val="396066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5G Atom use cases: Industry 4.0 training or remote control of robots in </a:t>
            </a:r>
            <a:r>
              <a:rPr lang="en-US" dirty="0" smtClean="0"/>
              <a:t>a virtual </a:t>
            </a:r>
            <a:r>
              <a:rPr lang="en-US" dirty="0"/>
              <a:t>room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846" y="1484313"/>
            <a:ext cx="7724421" cy="4344987"/>
          </a:xfrm>
        </p:spPr>
      </p:pic>
    </p:spTree>
    <p:extLst>
      <p:ext uri="{BB962C8B-B14F-4D97-AF65-F5344CB8AC3E}">
        <p14:creationId xmlns:p14="http://schemas.microsoft.com/office/powerpoint/2010/main" val="3806078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5G Atom use cases: Agriculture 4.0 machinery platooning with small </a:t>
            </a:r>
            <a:r>
              <a:rPr lang="en-US" dirty="0" smtClean="0"/>
              <a:t>machines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846" y="2152975"/>
            <a:ext cx="7724421" cy="3007662"/>
          </a:xfrm>
        </p:spPr>
      </p:pic>
    </p:spTree>
    <p:extLst>
      <p:ext uri="{BB962C8B-B14F-4D97-AF65-F5344CB8AC3E}">
        <p14:creationId xmlns:p14="http://schemas.microsoft.com/office/powerpoint/2010/main" val="402154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5G Atom use cases: Virtual power plant model for the smart energy grid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846" y="1484313"/>
            <a:ext cx="7724421" cy="4344987"/>
          </a:xfrm>
        </p:spPr>
      </p:pic>
    </p:spTree>
    <p:extLst>
      <p:ext uri="{BB962C8B-B14F-4D97-AF65-F5344CB8AC3E}">
        <p14:creationId xmlns:p14="http://schemas.microsoft.com/office/powerpoint/2010/main" val="2611226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5G Atom use cases: Tactile Internet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846" y="1484313"/>
            <a:ext cx="7724421" cy="4344987"/>
          </a:xfrm>
        </p:spPr>
      </p:pic>
    </p:spTree>
    <p:extLst>
      <p:ext uri="{BB962C8B-B14F-4D97-AF65-F5344CB8AC3E}">
        <p14:creationId xmlns:p14="http://schemas.microsoft.com/office/powerpoint/2010/main" val="2883148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5G Atom: Technical requirements - latency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846" y="1484313"/>
            <a:ext cx="7724421" cy="4344987"/>
          </a:xfrm>
        </p:spPr>
      </p:pic>
    </p:spTree>
    <p:extLst>
      <p:ext uri="{BB962C8B-B14F-4D97-AF65-F5344CB8AC3E}">
        <p14:creationId xmlns:p14="http://schemas.microsoft.com/office/powerpoint/2010/main" val="1723040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526" y="1484313"/>
            <a:ext cx="5835411" cy="4295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5G Atom technical parameters and use cases</a:t>
            </a:r>
            <a:endParaRPr lang="en-GB" dirty="0"/>
          </a:p>
        </p:txBody>
      </p:sp>
      <p:pic>
        <p:nvPicPr>
          <p:cNvPr id="9" name="Picture Placeholder 7"/>
          <p:cNvPicPr>
            <a:picLocks noChangeAspect="1"/>
          </p:cNvPicPr>
          <p:nvPr/>
        </p:nvPicPr>
        <p:blipFill>
          <a:blip r:embed="rId3"/>
          <a:srcRect l="3589" r="3589"/>
          <a:stretch>
            <a:fillRect/>
          </a:stretch>
        </p:blipFill>
        <p:spPr>
          <a:xfrm>
            <a:off x="874712" y="1484313"/>
            <a:ext cx="5187950" cy="434498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4933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525" y="1461535"/>
            <a:ext cx="5879877" cy="43185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81" y="1557228"/>
            <a:ext cx="5747876" cy="42720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5G Atom technical parameters and use cases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2120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06" y="1200150"/>
            <a:ext cx="6329879" cy="47101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5G Atom technical parameters and use cases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4424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Evolution of Communication Networks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8158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5G Atom concepts: The trade-off between throughput and latency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055" y="1327284"/>
            <a:ext cx="5852172" cy="43891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64" y="1327283"/>
            <a:ext cx="5852172" cy="438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485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785" y="1030288"/>
            <a:ext cx="6992984" cy="4864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5G Atom concepts: Meshmerize (multi-path) vs. B.A.T.M.A.N. (</a:t>
            </a:r>
            <a:r>
              <a:rPr lang="de-DE" dirty="0" smtClean="0"/>
              <a:t>single-path) demonstrator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87" y="2812950"/>
            <a:ext cx="5479813" cy="3082213"/>
          </a:xfrm>
        </p:spPr>
      </p:pic>
    </p:spTree>
    <p:extLst>
      <p:ext uri="{BB962C8B-B14F-4D97-AF65-F5344CB8AC3E}">
        <p14:creationId xmlns:p14="http://schemas.microsoft.com/office/powerpoint/2010/main" val="637710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5G Atom concepts: Multi-path examples conveying six packets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62" y="1280487"/>
            <a:ext cx="3921900" cy="22060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863" y="1406651"/>
            <a:ext cx="3921900" cy="22060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150" y="3277409"/>
            <a:ext cx="3921900" cy="22060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100" y="3441672"/>
            <a:ext cx="3921900" cy="220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184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5G Atom concepts: Combination of multi-path and mesh communication </a:t>
            </a:r>
            <a:r>
              <a:rPr lang="en-US" dirty="0" smtClean="0"/>
              <a:t>system </a:t>
            </a:r>
            <a:r>
              <a:rPr lang="en-US" dirty="0"/>
              <a:t>in an Industry 4.0 </a:t>
            </a:r>
            <a:r>
              <a:rPr lang="en-US" dirty="0" smtClean="0"/>
              <a:t>environment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2" y="2371725"/>
            <a:ext cx="4974133" cy="2797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266" y="2371725"/>
            <a:ext cx="4974133" cy="279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074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5G Atom concepts: Network </a:t>
            </a:r>
            <a:r>
              <a:rPr lang="en-US" dirty="0" smtClean="0"/>
              <a:t>slicing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468" b="-24468"/>
          <a:stretch/>
        </p:blipFill>
        <p:spPr/>
      </p:pic>
      <p:pic>
        <p:nvPicPr>
          <p:cNvPr id="6" name="Picture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2" y="2198139"/>
            <a:ext cx="5187950" cy="291733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71145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5G Atom concepts: Hierarchical Mobile Edge Cloud (MEC</a:t>
            </a:r>
            <a:r>
              <a:rPr lang="en-US" dirty="0" smtClean="0"/>
              <a:t>)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846" y="1484313"/>
            <a:ext cx="7724421" cy="4344987"/>
          </a:xfrm>
        </p:spPr>
      </p:pic>
    </p:spTree>
    <p:extLst>
      <p:ext uri="{BB962C8B-B14F-4D97-AF65-F5344CB8AC3E}">
        <p14:creationId xmlns:p14="http://schemas.microsoft.com/office/powerpoint/2010/main" val="38597977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Softwarization: The Game Changer for Network Operators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35485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5G Atom game changer: </a:t>
            </a:r>
            <a:r>
              <a:rPr lang="en-US" dirty="0" err="1"/>
              <a:t>Softwarization</a:t>
            </a:r>
            <a:r>
              <a:rPr lang="en-US" dirty="0"/>
              <a:t> in the cloud and in mobile </a:t>
            </a:r>
            <a:r>
              <a:rPr lang="en-US" dirty="0" smtClean="0"/>
              <a:t>devices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846" y="1484313"/>
            <a:ext cx="7724421" cy="4344987"/>
          </a:xfrm>
        </p:spPr>
      </p:pic>
    </p:spTree>
    <p:extLst>
      <p:ext uri="{BB962C8B-B14F-4D97-AF65-F5344CB8AC3E}">
        <p14:creationId xmlns:p14="http://schemas.microsoft.com/office/powerpoint/2010/main" val="34429628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5G Atom game changer: </a:t>
            </a:r>
            <a:r>
              <a:rPr lang="en-US" dirty="0" err="1"/>
              <a:t>Softwarization</a:t>
            </a:r>
            <a:r>
              <a:rPr lang="en-US" dirty="0"/>
              <a:t> </a:t>
            </a:r>
            <a:r>
              <a:rPr lang="en-US" dirty="0" smtClean="0"/>
              <a:t>future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846" y="1484313"/>
            <a:ext cx="7724421" cy="4344987"/>
          </a:xfrm>
        </p:spPr>
      </p:pic>
    </p:spTree>
    <p:extLst>
      <p:ext uri="{BB962C8B-B14F-4D97-AF65-F5344CB8AC3E}">
        <p14:creationId xmlns:p14="http://schemas.microsoft.com/office/powerpoint/2010/main" val="4048704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805" r="-40805"/>
          <a:stretch/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805" r="-40805"/>
          <a:stretch/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746" r="-34746"/>
          <a:stretch/>
        </p:blipFill>
        <p:spPr/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evolution of telephone network architectures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7721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evolution of </a:t>
            </a:r>
            <a:r>
              <a:rPr lang="de-DE" dirty="0" smtClean="0"/>
              <a:t>communication architectures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75" y="1030288"/>
            <a:ext cx="3399300" cy="4910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50" y="1030288"/>
            <a:ext cx="3399300" cy="4910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524" y="1030288"/>
            <a:ext cx="3399300" cy="49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49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evolution of c</a:t>
            </a:r>
            <a:r>
              <a:rPr lang="en-US" dirty="0" smtClean="0"/>
              <a:t>ellular </a:t>
            </a:r>
            <a:r>
              <a:rPr lang="en-US" dirty="0"/>
              <a:t>communication </a:t>
            </a:r>
            <a:r>
              <a:rPr lang="en-US" dirty="0" smtClean="0"/>
              <a:t>systems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846" y="1484313"/>
            <a:ext cx="7724421" cy="4344987"/>
          </a:xfrm>
        </p:spPr>
      </p:pic>
    </p:spTree>
    <p:extLst>
      <p:ext uri="{BB962C8B-B14F-4D97-AF65-F5344CB8AC3E}">
        <p14:creationId xmlns:p14="http://schemas.microsoft.com/office/powerpoint/2010/main" val="2981049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5G Communication System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4550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5G Atom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34" r="-36234"/>
          <a:stretch/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537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5G Atom use cases: Connected autonomous cars platooning example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846" y="1484313"/>
            <a:ext cx="7724421" cy="4344987"/>
          </a:xfrm>
        </p:spPr>
      </p:pic>
    </p:spTree>
    <p:extLst>
      <p:ext uri="{BB962C8B-B14F-4D97-AF65-F5344CB8AC3E}">
        <p14:creationId xmlns:p14="http://schemas.microsoft.com/office/powerpoint/2010/main" val="552463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5G Atom use cases: Connected autonomous cars crossing scenario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606" y="1484313"/>
            <a:ext cx="8194901" cy="4344987"/>
          </a:xfrm>
        </p:spPr>
      </p:pic>
    </p:spTree>
    <p:extLst>
      <p:ext uri="{BB962C8B-B14F-4D97-AF65-F5344CB8AC3E}">
        <p14:creationId xmlns:p14="http://schemas.microsoft.com/office/powerpoint/2010/main" val="2363158952"/>
      </p:ext>
    </p:extLst>
  </p:cSld>
  <p:clrMapOvr>
    <a:masterClrMapping/>
  </p:clrMapOvr>
</p:sld>
</file>

<file path=ppt/theme/theme1.xml><?xml version="1.0" encoding="utf-8"?>
<a:theme xmlns:a="http://schemas.openxmlformats.org/drawingml/2006/main" name="TUD_2018_16zu9">
  <a:themeElements>
    <a:clrScheme name="TUD_Farben">
      <a:dk1>
        <a:srgbClr val="00305E"/>
      </a:dk1>
      <a:lt1>
        <a:srgbClr val="FFFFFF"/>
      </a:lt1>
      <a:dk2>
        <a:srgbClr val="00305E"/>
      </a:dk2>
      <a:lt2>
        <a:srgbClr val="727879"/>
      </a:lt2>
      <a:accent1>
        <a:srgbClr val="009EE0"/>
      </a:accent1>
      <a:accent2>
        <a:srgbClr val="006AB3"/>
      </a:accent2>
      <a:accent3>
        <a:srgbClr val="6AB023"/>
      </a:accent3>
      <a:accent4>
        <a:srgbClr val="007D40"/>
      </a:accent4>
      <a:accent5>
        <a:srgbClr val="93107E"/>
      </a:accent5>
      <a:accent6>
        <a:srgbClr val="54378A"/>
      </a:accent6>
      <a:hlink>
        <a:srgbClr val="009EE0"/>
      </a:hlink>
      <a:folHlink>
        <a:srgbClr val="006AB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57C8D47D-C401-4EE1-BDE7-44A31DD9F0E9}" vid="{32192CAF-097F-4FAF-B79D-D16E995EDBE8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Praesentationsvorlagen16zu9</Template>
  <TotalTime>57</TotalTime>
  <Words>289</Words>
  <Application>Microsoft Office PowerPoint</Application>
  <PresentationFormat>Widescreen</PresentationFormat>
  <Paragraphs>32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Symbol</vt:lpstr>
      <vt:lpstr>Open Sans</vt:lpstr>
      <vt:lpstr>Wingdings</vt:lpstr>
      <vt:lpstr>Calibri</vt:lpstr>
      <vt:lpstr>Arial</vt:lpstr>
      <vt:lpstr>TUD_2018_16zu9</vt:lpstr>
      <vt:lpstr>On the Need of Computing in Future Communication Networks</vt:lpstr>
      <vt:lpstr>Evolution of Communication Networks</vt:lpstr>
      <vt:lpstr>The evolution of telephone network architectures</vt:lpstr>
      <vt:lpstr>The evolution of communication architectures</vt:lpstr>
      <vt:lpstr>The evolution of cellular communication systems</vt:lpstr>
      <vt:lpstr>The 5G Communication System</vt:lpstr>
      <vt:lpstr>The 5G Atom</vt:lpstr>
      <vt:lpstr>The 5G Atom use cases: Connected autonomous cars platooning example</vt:lpstr>
      <vt:lpstr>The 5G Atom use cases: Connected autonomous cars crossing scenario</vt:lpstr>
      <vt:lpstr>The 5G Atom use cases: Connected autonomous cars Barcelona example</vt:lpstr>
      <vt:lpstr>The 5G Atom use cases: Example network architecture in Industry 4.0</vt:lpstr>
      <vt:lpstr>The 5G Atom use cases: Industry 4.0 training or remote control of robots in a virtual room</vt:lpstr>
      <vt:lpstr>The 5G Atom use cases: Agriculture 4.0 machinery platooning with small machines</vt:lpstr>
      <vt:lpstr>The 5G Atom use cases: Virtual power plant model for the smart energy grid</vt:lpstr>
      <vt:lpstr>The 5G Atom use cases: Tactile Internet</vt:lpstr>
      <vt:lpstr>5G Atom: Technical requirements - latency </vt:lpstr>
      <vt:lpstr>5G Atom technical parameters and use cases</vt:lpstr>
      <vt:lpstr>5G Atom technical parameters and use cases</vt:lpstr>
      <vt:lpstr>5G Atom technical parameters and use cases</vt:lpstr>
      <vt:lpstr>The 5G Atom concepts: The trade-off between throughput and latency</vt:lpstr>
      <vt:lpstr>The 5G Atom concepts: Meshmerize (multi-path) vs. B.A.T.M.A.N. (single-path) demonstrator</vt:lpstr>
      <vt:lpstr>The 5G Atom concepts: Multi-path examples conveying six packets</vt:lpstr>
      <vt:lpstr>The 5G Atom concepts: Combination of multi-path and mesh communication system in an Industry 4.0 environment</vt:lpstr>
      <vt:lpstr>The 5G Atom concepts: Network slicing</vt:lpstr>
      <vt:lpstr>The 5G Atom concepts: Hierarchical Mobile Edge Cloud (MEC)</vt:lpstr>
      <vt:lpstr>Softwarization: The Game Changer for Network Operators</vt:lpstr>
      <vt:lpstr>The 5G Atom game changer: Softwarization in the cloud and in mobile devices</vt:lpstr>
      <vt:lpstr>The 5G Atom game changer: Softwarization future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Präsentationsvorlagen im CD der TU Dresden</dc:title>
  <dc:creator>Frank H.P. Fitzek</dc:creator>
  <cp:lastModifiedBy>Frank Fitzek</cp:lastModifiedBy>
  <cp:revision>9</cp:revision>
  <dcterms:created xsi:type="dcterms:W3CDTF">2019-01-16T10:01:12Z</dcterms:created>
  <dcterms:modified xsi:type="dcterms:W3CDTF">2020-01-30T15:03:45Z</dcterms:modified>
</cp:coreProperties>
</file>