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91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de-DE"/>
    </a:defPPr>
    <a:lvl1pPr marL="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1pPr>
    <a:lvl2pPr marL="4114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2pPr>
    <a:lvl3pPr marL="8229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3pPr>
    <a:lvl4pPr marL="12344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4pPr>
    <a:lvl5pPr marL="164592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5pPr>
    <a:lvl6pPr marL="205740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6pPr>
    <a:lvl7pPr marL="246888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7pPr>
    <a:lvl8pPr marL="288036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8pPr>
    <a:lvl9pPr marL="3291840" algn="l" defTabSz="822960" rtl="0" eaLnBrk="1" latinLnBrk="0" hangingPunct="1">
      <a:defRPr sz="16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nöfel,Anja" initials="K" lastIdx="10" clrIdx="0">
    <p:extLst>
      <p:ext uri="{19B8F6BF-5375-455C-9EA6-DF929625EA0E}">
        <p15:presenceInfo xmlns:p15="http://schemas.microsoft.com/office/powerpoint/2012/main" userId="S-1-5-21-1982228756-150042506-1537001085-18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983"/>
    <a:srgbClr val="009BA4"/>
    <a:srgbClr val="93C356"/>
    <a:srgbClr val="BCCF02"/>
    <a:srgbClr val="28618C"/>
    <a:srgbClr val="539DC5"/>
    <a:srgbClr val="02ACA8"/>
    <a:srgbClr val="F07D00"/>
    <a:srgbClr val="E02D8A"/>
    <a:srgbClr val="00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C6211-610F-44E5-BF19-D3CDF6EDD281}" type="datetimeFigureOut">
              <a:rPr lang="de-DE" smtClean="0"/>
              <a:t>03.02.2020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1AA8-FB04-42D1-9939-D1A1356F80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56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435D3-23A6-45D3-8DFA-7317DC1E7A64}" type="datetimeFigureOut">
              <a:rPr lang="de-DE" smtClean="0"/>
              <a:t>03.02.2020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9AC09-DF60-43F4-96BF-67D4D9A7409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182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0" y="1025526"/>
            <a:ext cx="12192000" cy="583247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4" y="4494775"/>
            <a:ext cx="10438871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alpha val="80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 baseline="0">
                <a:solidFill>
                  <a:schemeClr val="bg1">
                    <a:alpha val="80000"/>
                  </a:schemeClr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Deutsche Telekom Chair for Communication Networks</a:t>
            </a:r>
          </a:p>
          <a:p>
            <a:pPr lvl="0"/>
            <a:r>
              <a:rPr lang="de-DE" dirty="0" smtClean="0"/>
              <a:t>TU Dresden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0" y="1025525"/>
            <a:ext cx="12192000" cy="1714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120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1030288"/>
            <a:ext cx="12192000" cy="50990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9565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2192000" cy="6129331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611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_T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4712" y="4494775"/>
            <a:ext cx="10438873" cy="1334525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br>
              <a:rPr lang="de-DE" dirty="0" smtClean="0"/>
            </a:br>
            <a:r>
              <a:rPr lang="de-DE" dirty="0" smtClean="0"/>
              <a:t>Ort oder Anlass des Vortrags // Samstag, 13. Januar 2018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2420841"/>
            <a:ext cx="10438873" cy="828676"/>
          </a:xfrm>
          <a:ln>
            <a:noFill/>
          </a:ln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 smtClean="0"/>
              <a:t>Vorname Name</a:t>
            </a:r>
            <a:br>
              <a:rPr lang="de-DE" dirty="0" smtClean="0"/>
            </a:br>
            <a:r>
              <a:rPr lang="de-DE" dirty="0" smtClean="0"/>
              <a:t>Struktureinheit  der TU Dresden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74713" y="3392203"/>
            <a:ext cx="10438873" cy="972108"/>
          </a:xfrm>
          <a:ln>
            <a:noFill/>
          </a:ln>
        </p:spPr>
        <p:txBody>
          <a:bodyPr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</a:t>
            </a:r>
            <a:br>
              <a:rPr lang="de-DE" dirty="0" smtClean="0"/>
            </a:br>
            <a:r>
              <a:rPr lang="de-DE" dirty="0" smtClean="0"/>
              <a:t>durch Klicken bearbeiten</a:t>
            </a:r>
            <a:endParaRPr lang="de-DE" dirty="0"/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102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4"/>
          <p:cNvCxnSpPr/>
          <p:nvPr/>
        </p:nvCxnSpPr>
        <p:spPr>
          <a:xfrm>
            <a:off x="0" y="1206000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4" y="349731"/>
            <a:ext cx="1764738" cy="513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738" y="306991"/>
            <a:ext cx="2170933" cy="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984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1199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"/>
            <a:ext cx="12192000" cy="6129336"/>
          </a:xfrm>
          <a:prstGeom prst="rect">
            <a:avLst/>
          </a:prstGeom>
          <a:gradFill>
            <a:gsLst>
              <a:gs pos="14000">
                <a:schemeClr val="tx2"/>
              </a:gs>
              <a:gs pos="100000">
                <a:schemeClr val="accent2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387259"/>
            <a:ext cx="10580687" cy="1198491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067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5749" y="1484313"/>
            <a:ext cx="6089649" cy="43449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874711" y="1484313"/>
            <a:ext cx="4300539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4"/>
          </p:nvPr>
        </p:nvSpPr>
        <p:spPr>
          <a:xfrm>
            <a:off x="874712" y="2943181"/>
            <a:ext cx="4300537" cy="1332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5"/>
          </p:nvPr>
        </p:nvSpPr>
        <p:spPr>
          <a:xfrm>
            <a:off x="874710" y="4402050"/>
            <a:ext cx="4300537" cy="142724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387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3"/>
          </p:nvPr>
        </p:nvSpPr>
        <p:spPr>
          <a:xfrm>
            <a:off x="6267449" y="1484314"/>
            <a:ext cx="5187950" cy="434498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024276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3" y="1484314"/>
            <a:ext cx="5195887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6267449" y="1484315"/>
            <a:ext cx="51879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661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74712" y="1484314"/>
            <a:ext cx="3399576" cy="43449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8070849" y="1484315"/>
            <a:ext cx="338455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4457700" y="1484315"/>
            <a:ext cx="3416300" cy="43449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335963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4712" y="346076"/>
            <a:ext cx="10580687" cy="5095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98476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74712" y="346075"/>
            <a:ext cx="10580687" cy="68421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Das ist eine Überschrift</a:t>
            </a:r>
            <a:br>
              <a:rPr lang="de-DE" dirty="0" smtClean="0"/>
            </a:br>
            <a:r>
              <a:rPr lang="de-DE" dirty="0" smtClean="0"/>
              <a:t>in zwei Zeilen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74712" y="1481138"/>
            <a:ext cx="10580687" cy="436086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Textebene (16pt)</a:t>
            </a:r>
          </a:p>
          <a:p>
            <a:pPr lvl="1"/>
            <a:r>
              <a:rPr lang="de-DE" dirty="0" smtClean="0"/>
              <a:t>Zweite Textebene für Aufzählungen</a:t>
            </a:r>
          </a:p>
          <a:p>
            <a:pPr lvl="2"/>
            <a:r>
              <a:rPr lang="de-DE" dirty="0" smtClean="0"/>
              <a:t>Dritte Textebene bei viel Text (14pt)</a:t>
            </a:r>
          </a:p>
          <a:p>
            <a:pPr lvl="3"/>
            <a:r>
              <a:rPr lang="de-DE" dirty="0" smtClean="0"/>
              <a:t>Vierte Textebene für Aufzählungen bei viel Text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Zwischenseite</a:t>
            </a:r>
          </a:p>
          <a:p>
            <a:pPr lvl="6"/>
            <a:r>
              <a:rPr lang="de-DE" dirty="0" smtClean="0"/>
              <a:t>Für den nächsten Präsentationsabschnitt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3575050" y="6442908"/>
            <a:ext cx="518795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</a:rPr>
              <a:t>Computing in Communication Networks</a:t>
            </a:r>
          </a:p>
          <a:p>
            <a:pPr algn="l"/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Fitzek/Granelli/Seeling</a:t>
            </a: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Gerade Verbindung 14"/>
          <p:cNvCxnSpPr/>
          <p:nvPr/>
        </p:nvCxnSpPr>
        <p:spPr>
          <a:xfrm>
            <a:off x="0" y="6123216"/>
            <a:ext cx="1219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8966200" y="6306444"/>
            <a:ext cx="704850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de-DE" sz="80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Folie</a:t>
            </a:r>
            <a:r>
              <a:rPr lang="de-DE" sz="800" baseline="0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fld id="{38F97D41-8991-4148-BA02-56FEE4AAF2CC}" type="slidenum">
              <a:rPr lang="de-DE" sz="800" baseline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2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800" baseline="0" dirty="0" smtClean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r" defTabSz="9142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800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93" y="6336706"/>
            <a:ext cx="1115691" cy="324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62" y="6292849"/>
            <a:ext cx="2010392" cy="42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269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1pPr>
      <a:lvl2pPr marL="395942" indent="-323953" algn="l" defTabSz="914269" rtl="0" eaLnBrk="1" latinLnBrk="0" hangingPunct="1">
        <a:spcBef>
          <a:spcPts val="300"/>
        </a:spcBef>
        <a:buFont typeface="Open Sans" panose="020B0606030504020204" pitchFamily="34" charset="0"/>
        <a:buChar char="—"/>
        <a:defRPr sz="16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2pPr>
      <a:lvl3pPr marL="0" indent="0" algn="l" defTabSz="914269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3pPr>
      <a:lvl4pPr marL="395942" indent="-215969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4pPr>
      <a:lvl5pPr marL="575916" indent="-179362" algn="l" defTabSz="914269" rtl="0" eaLnBrk="1" latinLnBrk="0" hangingPunct="1">
        <a:spcBef>
          <a:spcPts val="300"/>
        </a:spcBef>
        <a:buFont typeface="Symbol" panose="05050102010706020507" pitchFamily="18" charset="2"/>
        <a:buChar char="-"/>
        <a:defRPr sz="1400" kern="1200" baseline="0">
          <a:solidFill>
            <a:schemeClr val="tx2"/>
          </a:solidFill>
          <a:latin typeface="Open Sans" panose="020B0606030504020204" pitchFamily="34" charset="0"/>
          <a:ea typeface="+mn-ea"/>
          <a:cs typeface="+mn-cs"/>
        </a:defRPr>
      </a:lvl5pPr>
      <a:lvl6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6pPr>
      <a:lvl7pPr marL="358723" indent="0" algn="l" defTabSz="914269" rtl="0" eaLnBrk="1" latinLnBrk="0" hangingPunct="1">
        <a:spcBef>
          <a:spcPts val="0"/>
        </a:spcBef>
        <a:buFont typeface="Arial" panose="020B0604020202020204" pitchFamily="34" charset="0"/>
        <a:buNone/>
        <a:defRPr sz="3200" kern="1200">
          <a:solidFill>
            <a:schemeClr val="bg1"/>
          </a:solidFill>
          <a:latin typeface="+mn-lt"/>
          <a:ea typeface="+mn-ea"/>
          <a:cs typeface="+mn-cs"/>
        </a:defRPr>
      </a:lvl7pPr>
      <a:lvl8pPr marL="3428502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5" indent="-228566" algn="l" defTabSz="91426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2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3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6" pos="992">
          <p15:clr>
            <a:srgbClr val="F26B43"/>
          </p15:clr>
        </p15:guide>
        <p15:guide id="7" pos="1120">
          <p15:clr>
            <a:srgbClr val="F26B43"/>
          </p15:clr>
        </p15:guide>
        <p15:guide id="8" pos="1676">
          <p15:clr>
            <a:srgbClr val="F26B43"/>
          </p15:clr>
        </p15:guide>
        <p15:guide id="9" pos="1556">
          <p15:clr>
            <a:srgbClr val="F26B43"/>
          </p15:clr>
        </p15:guide>
        <p15:guide id="10" pos="2252">
          <p15:clr>
            <a:srgbClr val="F26B43"/>
          </p15:clr>
        </p15:guide>
        <p15:guide id="11" pos="2128">
          <p15:clr>
            <a:srgbClr val="F26B43"/>
          </p15:clr>
        </p15:guide>
        <p15:guide id="16" pos="3824">
          <p15:clr>
            <a:srgbClr val="F26B43"/>
          </p15:clr>
        </p15:guide>
        <p15:guide id="17" pos="3948">
          <p15:clr>
            <a:srgbClr val="F26B43"/>
          </p15:clr>
        </p15:guide>
        <p15:guide id="20" pos="4384">
          <p15:clr>
            <a:srgbClr val="F26B43"/>
          </p15:clr>
        </p15:guide>
        <p15:guide id="21" pos="4508">
          <p15:clr>
            <a:srgbClr val="F26B43"/>
          </p15:clr>
        </p15:guide>
        <p15:guide id="22" pos="6780">
          <p15:clr>
            <a:srgbClr val="F26B43"/>
          </p15:clr>
        </p15:guide>
        <p15:guide id="23" pos="6656">
          <p15:clr>
            <a:srgbClr val="F26B43"/>
          </p15:clr>
        </p15:guide>
        <p15:guide id="24" pos="4960">
          <p15:clr>
            <a:srgbClr val="F26B43"/>
          </p15:clr>
        </p15:guide>
        <p15:guide id="25" pos="5084">
          <p15:clr>
            <a:srgbClr val="F26B43"/>
          </p15:clr>
        </p15:guide>
        <p15:guide id="30" orient="horz" pos="538">
          <p15:clr>
            <a:srgbClr val="F26B43"/>
          </p15:clr>
        </p15:guide>
        <p15:guide id="31" pos="551">
          <p15:clr>
            <a:srgbClr val="F26B43"/>
          </p15:clr>
        </p15:guide>
        <p15:guide id="39" pos="6092">
          <p15:clr>
            <a:srgbClr val="F26B43"/>
          </p15:clr>
        </p15:guide>
        <p15:guide id="40" pos="6216">
          <p15:clr>
            <a:srgbClr val="F26B43"/>
          </p15:clr>
        </p15:guide>
        <p15:guide id="41" pos="2692">
          <p15:clr>
            <a:srgbClr val="F26B43"/>
          </p15:clr>
        </p15:guide>
        <p15:guide id="42" pos="2808">
          <p15:clr>
            <a:srgbClr val="F26B43"/>
          </p15:clr>
        </p15:guide>
        <p15:guide id="43" pos="3260">
          <p15:clr>
            <a:srgbClr val="F26B43"/>
          </p15:clr>
        </p15:guide>
        <p15:guide id="44" pos="3380">
          <p15:clr>
            <a:srgbClr val="F26B43"/>
          </p15:clr>
        </p15:guide>
        <p15:guide id="50" pos="5520">
          <p15:clr>
            <a:srgbClr val="F26B43"/>
          </p15:clr>
        </p15:guide>
        <p15:guide id="52" orient="horz" pos="933">
          <p15:clr>
            <a:srgbClr val="F26B43"/>
          </p15:clr>
        </p15:guide>
        <p15:guide id="53" orient="horz" pos="759">
          <p15:clr>
            <a:srgbClr val="F26B43"/>
          </p15:clr>
        </p15:guide>
        <p15:guide id="58" orient="horz" pos="218">
          <p15:clr>
            <a:srgbClr val="F26B43"/>
          </p15:clr>
        </p15:guide>
        <p15:guide id="59" orient="horz" pos="3680">
          <p15:clr>
            <a:srgbClr val="F26B43"/>
          </p15:clr>
        </p15:guide>
        <p15:guide id="60" orient="horz" pos="3861">
          <p15:clr>
            <a:srgbClr val="F26B43"/>
          </p15:clr>
        </p15:guide>
        <p15:guide id="62" orient="horz" pos="2130">
          <p15:clr>
            <a:srgbClr val="F26B43"/>
          </p15:clr>
        </p15:guide>
        <p15:guide id="65" pos="5648">
          <p15:clr>
            <a:srgbClr val="F26B43"/>
          </p15:clr>
        </p15:guide>
        <p15:guide id="66" orient="horz" pos="649">
          <p15:clr>
            <a:srgbClr val="F26B43"/>
          </p15:clr>
        </p15:guide>
        <p15:guide id="67" pos="7216">
          <p15:clr>
            <a:srgbClr val="F26B43"/>
          </p15:clr>
        </p15:guide>
        <p15:guide id="69" orient="horz" pos="3988">
          <p15:clr>
            <a:srgbClr val="F26B43"/>
          </p15:clr>
        </p15:guide>
        <p15:guide id="70" orient="horz" pos="4196">
          <p15:clr>
            <a:srgbClr val="F26B43"/>
          </p15:clr>
        </p15:guide>
        <p15:guide id="71" pos="318">
          <p15:clr>
            <a:srgbClr val="F26B43"/>
          </p15:clr>
        </p15:guide>
        <p15:guide id="72" orient="horz" pos="41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Fabrizio</a:t>
            </a:r>
            <a:r>
              <a:rPr lang="en-US" dirty="0" smtClean="0"/>
              <a:t> </a:t>
            </a:r>
            <a:r>
              <a:rPr lang="en-US" dirty="0" err="1" smtClean="0"/>
              <a:t>Granelli</a:t>
            </a:r>
            <a:r>
              <a:rPr lang="en-US" dirty="0" smtClean="0"/>
              <a:t>, </a:t>
            </a:r>
            <a:r>
              <a:rPr lang="en-US" dirty="0"/>
              <a:t>Patrick </a:t>
            </a:r>
            <a:r>
              <a:rPr lang="en-US" dirty="0" err="1" smtClean="0"/>
              <a:t>Seeling</a:t>
            </a:r>
            <a:r>
              <a:rPr lang="en-US" dirty="0" smtClean="0"/>
              <a:t>, </a:t>
            </a:r>
            <a:r>
              <a:rPr lang="en-US" dirty="0"/>
              <a:t>Frank H.P. </a:t>
            </a:r>
            <a:r>
              <a:rPr lang="en-US" dirty="0" err="1" smtClean="0"/>
              <a:t>Fitzek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Riccardo </a:t>
            </a:r>
            <a:r>
              <a:rPr lang="en-GB" dirty="0" smtClean="0"/>
              <a:t>Bassoli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</a:p>
          <a:p>
            <a:endParaRPr lang="en-US" dirty="0"/>
          </a:p>
          <a:p>
            <a:r>
              <a:rPr lang="en-US" dirty="0" smtClean="0"/>
              <a:t>Computing on Communication Networks Fitzek/</a:t>
            </a:r>
            <a:r>
              <a:rPr lang="en-US" dirty="0" err="1" smtClean="0"/>
              <a:t>Granelli</a:t>
            </a:r>
            <a:r>
              <a:rPr lang="en-US" dirty="0" smtClean="0"/>
              <a:t>/</a:t>
            </a:r>
            <a:r>
              <a:rPr lang="en-US" dirty="0" err="1" smtClean="0"/>
              <a:t>Seeling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Standardization </a:t>
            </a:r>
            <a:r>
              <a:rPr lang="en-GB" dirty="0"/>
              <a:t>Activities</a:t>
            </a:r>
            <a:br>
              <a:rPr lang="en-GB" dirty="0"/>
            </a:br>
            <a:r>
              <a:rPr lang="en-GB" dirty="0"/>
              <a:t>for Future Communication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MSEC </a:t>
            </a:r>
            <a:r>
              <a:rPr lang="en-US" dirty="0"/>
              <a:t>deployment in the 5G architecture as proposed by </a:t>
            </a:r>
            <a:r>
              <a:rPr lang="en-US" dirty="0" smtClean="0"/>
              <a:t>ETSI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26" y="1098981"/>
            <a:ext cx="8030657" cy="442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ITU-T </a:t>
            </a:r>
            <a:r>
              <a:rPr lang="de-DE" dirty="0" smtClean="0"/>
              <a:t>Standardization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5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slice instance information </a:t>
            </a:r>
            <a:r>
              <a:rPr lang="en-US" dirty="0" smtClean="0"/>
              <a:t>model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55" y="960172"/>
            <a:ext cx="7965800" cy="48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IETF/IRTF</a:t>
            </a:r>
            <a:r>
              <a:rPr lang="en-GB" dirty="0" smtClean="0"/>
              <a:t> </a:t>
            </a:r>
            <a:r>
              <a:rPr lang="de-DE" dirty="0" smtClean="0"/>
              <a:t>Standardization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405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  <a:r>
              <a:rPr lang="en-US" dirty="0"/>
              <a:t>slice management in the ETSI NFV model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80" y="1030288"/>
            <a:ext cx="8433384" cy="47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1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aspects behind standardization (internal ring) and main entities currently </a:t>
            </a:r>
            <a:r>
              <a:rPr lang="en-US" dirty="0" smtClean="0"/>
              <a:t>involved in </a:t>
            </a:r>
            <a:r>
              <a:rPr lang="en-US" dirty="0"/>
              <a:t>standardization activities (external ring).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23" y="1210314"/>
            <a:ext cx="5785812" cy="4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2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of procedures of standardization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12" y="1877164"/>
            <a:ext cx="8444285" cy="31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Standardization of Future Generation networks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3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</a:t>
            </a:r>
            <a:r>
              <a:rPr lang="en-US" dirty="0"/>
              <a:t>of 5G standardization </a:t>
            </a:r>
            <a:r>
              <a:rPr lang="en-US" dirty="0" smtClean="0"/>
              <a:t>activities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885" y="1329486"/>
            <a:ext cx="6158772" cy="4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3GPP Standardization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97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="0" dirty="0" smtClean="0"/>
              <a:t> </a:t>
            </a:r>
            <a:r>
              <a:rPr lang="en-US" dirty="0"/>
              <a:t>3GPP 5G Service-Based </a:t>
            </a:r>
            <a:r>
              <a:rPr lang="en-US" dirty="0" smtClean="0"/>
              <a:t>Architecture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953" y="1399430"/>
            <a:ext cx="5338204" cy="39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ETSI Standardization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D_2018_16zu9">
  <a:themeElements>
    <a:clrScheme name="TUD_Farben">
      <a:dk1>
        <a:srgbClr val="00305E"/>
      </a:dk1>
      <a:lt1>
        <a:srgbClr val="FFFFFF"/>
      </a:lt1>
      <a:dk2>
        <a:srgbClr val="00305E"/>
      </a:dk2>
      <a:lt2>
        <a:srgbClr val="727879"/>
      </a:lt2>
      <a:accent1>
        <a:srgbClr val="009EE0"/>
      </a:accent1>
      <a:accent2>
        <a:srgbClr val="006AB3"/>
      </a:accent2>
      <a:accent3>
        <a:srgbClr val="6AB023"/>
      </a:accent3>
      <a:accent4>
        <a:srgbClr val="007D40"/>
      </a:accent4>
      <a:accent5>
        <a:srgbClr val="93107E"/>
      </a:accent5>
      <a:accent6>
        <a:srgbClr val="54378A"/>
      </a:accent6>
      <a:hlink>
        <a:srgbClr val="009EE0"/>
      </a:hlink>
      <a:folHlink>
        <a:srgbClr val="006AB3"/>
      </a:folHlink>
    </a:clrScheme>
    <a:fontScheme name="TUD_Open Sans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7C8D47D-C401-4EE1-BDE7-44A31DD9F0E9}" vid="{32192CAF-097F-4FAF-B79D-D16E995EDBE8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Praesentationsvorlagen16zu9</Template>
  <TotalTime>0</TotalTime>
  <Words>99</Words>
  <Application>Microsoft Office PowerPoint</Application>
  <PresentationFormat>Widescreen</PresentationFormat>
  <Paragraphs>18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Arial</vt:lpstr>
      <vt:lpstr>Wingdings</vt:lpstr>
      <vt:lpstr>Symbol</vt:lpstr>
      <vt:lpstr>Open Sans</vt:lpstr>
      <vt:lpstr>TUD_2018_16zu9</vt:lpstr>
      <vt:lpstr>Standardization Activities for Future Communication Networks</vt:lpstr>
      <vt:lpstr>Introduction</vt:lpstr>
      <vt:lpstr>Main aspects behind standardization (internal ring) and main entities currently involved in standardization activities (external ring).</vt:lpstr>
      <vt:lpstr>Taxonomy of procedures of standardization</vt:lpstr>
      <vt:lpstr>Standardization of Future Generation networks</vt:lpstr>
      <vt:lpstr>Taxonomy of 5G standardization activities</vt:lpstr>
      <vt:lpstr>3GPP Standardization</vt:lpstr>
      <vt:lpstr>The 3GPP 5G Service-Based Architecture</vt:lpstr>
      <vt:lpstr>ETSI Standardization</vt:lpstr>
      <vt:lpstr>MSEC deployment in the 5G architecture as proposed by ETSI</vt:lpstr>
      <vt:lpstr>ITU-T Standardization</vt:lpstr>
      <vt:lpstr>Network slice instance information model</vt:lpstr>
      <vt:lpstr>IETF/IRTF Standardization</vt:lpstr>
      <vt:lpstr>Network slice management in the ETSI NFV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Präsentationsvorlagen im CD der TU Dresden</dc:title>
  <dc:creator>Frank H.P. Fitzek</dc:creator>
  <cp:lastModifiedBy>Riccardo Bassoli</cp:lastModifiedBy>
  <cp:revision>14</cp:revision>
  <dcterms:created xsi:type="dcterms:W3CDTF">2019-01-16T10:01:12Z</dcterms:created>
  <dcterms:modified xsi:type="dcterms:W3CDTF">2020-02-03T13:16:21Z</dcterms:modified>
</cp:coreProperties>
</file>