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7"/>
  </p:handoutMasterIdLst>
  <p:sldIdLst>
    <p:sldId id="256" r:id="rId3"/>
    <p:sldId id="258" r:id="rId4"/>
    <p:sldId id="261" r:id="rId5"/>
    <p:sldId id="312" r:id="rId6"/>
    <p:sldId id="302" r:id="rId7"/>
    <p:sldId id="262" r:id="rId8"/>
    <p:sldId id="308" r:id="rId10"/>
    <p:sldId id="310" r:id="rId11"/>
    <p:sldId id="309" r:id="rId12"/>
    <p:sldId id="313" r:id="rId13"/>
    <p:sldId id="314" r:id="rId14"/>
    <p:sldId id="315" r:id="rId15"/>
    <p:sldId id="316" r:id="rId16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  <a:endParaRPr lang="de-DE" dirty="0" smtClean="0"/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  <a:endParaRPr lang="de-DE" dirty="0" smtClean="0"/>
          </a:p>
          <a:p>
            <a:pPr lvl="1"/>
            <a:r>
              <a:rPr lang="de-DE" dirty="0" smtClean="0"/>
              <a:t>Zweite Textebene für Aufzählungen</a:t>
            </a:r>
            <a:endParaRPr lang="de-DE" dirty="0" smtClean="0"/>
          </a:p>
          <a:p>
            <a:pPr lvl="2"/>
            <a:r>
              <a:rPr lang="de-DE" dirty="0" smtClean="0"/>
              <a:t>Dritte Textebene bei viel Text (14pt)</a:t>
            </a:r>
            <a:endParaRPr lang="de-DE" dirty="0" smtClean="0"/>
          </a:p>
          <a:p>
            <a:pPr lvl="3"/>
            <a:r>
              <a:rPr lang="de-DE" dirty="0" smtClean="0"/>
              <a:t>Vierte Textebene für Aufzählungen bei viel Text</a:t>
            </a:r>
            <a:endParaRPr lang="de-DE" dirty="0" smtClean="0"/>
          </a:p>
          <a:p>
            <a:pPr lvl="4"/>
            <a:r>
              <a:rPr lang="de-DE" dirty="0" smtClean="0"/>
              <a:t>Fünfte Ebene</a:t>
            </a:r>
            <a:endParaRPr lang="de-DE" dirty="0" smtClean="0"/>
          </a:p>
          <a:p>
            <a:pPr lvl="5"/>
            <a:r>
              <a:rPr lang="de-DE" dirty="0" smtClean="0"/>
              <a:t>Zwischenseite</a:t>
            </a:r>
            <a:endParaRPr lang="de-DE" dirty="0" smtClean="0"/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Computing in Communication Networks</a:t>
            </a:r>
            <a:endParaRPr lang="de-DE" sz="800" dirty="0" smtClean="0">
              <a:solidFill>
                <a:schemeClr val="bg2"/>
              </a:solidFill>
            </a:endParaRP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8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240" indent="-32385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8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240" indent="-2159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45" indent="-17907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8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8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Justus Rischke and </a:t>
            </a:r>
            <a:r>
              <a:rPr lang="" altLang="en-US" smtClean="0"/>
              <a:t>Zuo Xiang</a:t>
            </a:r>
            <a:endParaRPr lang="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" altLang="en-US" dirty="0" smtClean="0"/>
              <a:t>20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Computing on Communication Networks Fitzek/</a:t>
            </a:r>
            <a:r>
              <a:rPr lang="en-US" dirty="0" err="1" smtClean="0"/>
              <a:t>Granelli</a:t>
            </a:r>
            <a:r>
              <a:rPr lang="en-US" dirty="0" smtClean="0"/>
              <a:t>/</a:t>
            </a:r>
            <a:r>
              <a:rPr lang="en-US" dirty="0" err="1" smtClean="0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 for Transport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ADAPTIVE REDUNDANCY EXAMPLE</a:t>
            </a:r>
            <a:endParaRPr lang="en-US" altLang="de-D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SDN controller measures losses in the network and adapts redundancy according to desired QoS</a:t>
            </a:r>
            <a:endParaRPr lang="de-DE" dirty="0"/>
          </a:p>
        </p:txBody>
      </p:sp>
      <p:pic>
        <p:nvPicPr>
          <p:cNvPr id="4" name="Content Placeholder 3" descr="adapt_rlnc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1486853"/>
            <a:ext cx="10581005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Tree diagram of decoding probability with systematic coding</a:t>
            </a:r>
            <a:endParaRPr lang="de-DE" dirty="0"/>
          </a:p>
        </p:txBody>
      </p:sp>
      <p:pic>
        <p:nvPicPr>
          <p:cNvPr id="5" name="Content Placeholder 4" descr="decod_prob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2802890" y="1256665"/>
            <a:ext cx="6586220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Losses seen by the application layer (e.g., Iperf )</a:t>
            </a:r>
            <a:endParaRPr lang="de-DE" dirty="0"/>
          </a:p>
        </p:txBody>
      </p:sp>
      <p:pic>
        <p:nvPicPr>
          <p:cNvPr id="4" name="Content Placeholder 3" descr="effective_losses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1323658"/>
            <a:ext cx="10581005" cy="4210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de-DE" dirty="0" smtClean="0"/>
              <a:t>Introduction</a:t>
            </a:r>
            <a:endParaRPr lang="" alt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Difference between traditional TCP and NC-TCP</a:t>
            </a:r>
            <a:endParaRPr lang="de-DE" dirty="0" smtClean="0"/>
          </a:p>
        </p:txBody>
      </p:sp>
      <p:pic>
        <p:nvPicPr>
          <p:cNvPr id="7" name="Content Placeholder 6" descr="nctcp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1630998"/>
            <a:ext cx="10581005" cy="3596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Difference between traditional multicast and coded multicast</a:t>
            </a:r>
            <a:endParaRPr lang="de-DE" dirty="0" smtClean="0"/>
          </a:p>
        </p:txBody>
      </p:sp>
      <p:pic>
        <p:nvPicPr>
          <p:cNvPr id="3" name="Content Placeholder 2" descr="coded_mcast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1539875"/>
            <a:ext cx="10581005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 CODING AS</a:t>
            </a:r>
            <a:br>
              <a:rPr lang="de-DE" dirty="0" smtClean="0"/>
            </a:br>
            <a:r>
              <a:rPr lang="de-DE" dirty="0" smtClean="0"/>
              <a:t>VIRTUALIZED NETWORK FUNCTION</a:t>
            </a:r>
            <a:endParaRPr lang="de-D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Virtualized encoder and decoder on general purpose compute nodes</a:t>
            </a:r>
            <a:endParaRPr lang="de-DE" dirty="0"/>
          </a:p>
        </p:txBody>
      </p:sp>
      <p:pic>
        <p:nvPicPr>
          <p:cNvPr id="6" name="Content Placeholder 5" descr="vnf_setup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3831908" y="1256665"/>
            <a:ext cx="4528185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Coded UDP packet structure</a:t>
            </a:r>
            <a:endParaRPr lang="de-DE" dirty="0"/>
          </a:p>
        </p:txBody>
      </p:sp>
      <p:pic>
        <p:nvPicPr>
          <p:cNvPr id="7" name="Content Placeholder 6" descr="coded_packet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2463483"/>
            <a:ext cx="10581005" cy="1931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de-DE" dirty="0" smtClean="0"/>
              <a:t>MULTIHOP RECODING EXAMPLE</a:t>
            </a:r>
            <a:endParaRPr lang="" altLang="de-DE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RLNC recoder in a multihop network</a:t>
            </a:r>
            <a:endParaRPr lang="de-DE" dirty="0"/>
          </a:p>
        </p:txBody>
      </p:sp>
      <p:pic>
        <p:nvPicPr>
          <p:cNvPr id="7" name="Content Placeholder 6" descr="rlnc_multihop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805498" y="2799080"/>
            <a:ext cx="10581005" cy="1259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670</Words>
  <Application>WPS Presentation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Open Sans</vt:lpstr>
      <vt:lpstr>MT Extra</vt:lpstr>
      <vt:lpstr>Symbol</vt:lpstr>
      <vt:lpstr>微软雅黑</vt:lpstr>
      <vt:lpstr>Droid Sans Fallback</vt:lpstr>
      <vt:lpstr>DejaVu Sans</vt:lpstr>
      <vt:lpstr>Arial Unicode MS</vt:lpstr>
      <vt:lpstr>Calibri</vt:lpstr>
      <vt:lpstr>TUD_2018_16zu9</vt:lpstr>
      <vt:lpstr>Software-Defined Networks</vt:lpstr>
      <vt:lpstr>THE ROAD TO SDN</vt:lpstr>
      <vt:lpstr>SDN architecture overview</vt:lpstr>
      <vt:lpstr>Difference between traditional TCP and NC-TCP</vt:lpstr>
      <vt:lpstr>SDN USE CASES</vt:lpstr>
      <vt:lpstr>Handover scenario</vt:lpstr>
      <vt:lpstr>Example topology</vt:lpstr>
      <vt:lpstr>FITTING REINFORCEMENT LEARNING TO ROUTING</vt:lpstr>
      <vt:lpstr>States and actions</vt:lpstr>
      <vt:lpstr>MULTIHOP RECODING EXAMPLE</vt:lpstr>
      <vt:lpstr>RLNC recoder in a multihop network</vt:lpstr>
      <vt:lpstr>The SDN controller measures losses in the network and adapts redundancy according to desired QoS</vt:lpstr>
      <vt:lpstr>Tree diagram of decoding probability with systematic coding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justus</cp:lastModifiedBy>
  <cp:revision>15</cp:revision>
  <dcterms:created xsi:type="dcterms:W3CDTF">2020-02-10T14:23:20Z</dcterms:created>
  <dcterms:modified xsi:type="dcterms:W3CDTF">2020-02-10T14:23:20Z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