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4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1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_rels/presentation.xml.rels" ContentType="application/vnd.openxmlformats-package.relationships+xml"/>
  <Override PartName="/ppt/media/image9.png" ContentType="image/png"/>
  <Override PartName="/ppt/media/image10.png" ContentType="image/png"/>
  <Override PartName="/ppt/media/image8.png" ContentType="image/png"/>
  <Override PartName="/ppt/media/image7.png" ContentType="image/png"/>
  <Override PartName="/ppt/media/image11.png" ContentType="image/png"/>
  <Override PartName="/ppt/media/image6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16.png" ContentType="image/png"/>
  <Override PartName="/ppt/media/image18.png" ContentType="image/png"/>
  <Override PartName="/ppt/media/image17.png" ContentType="image/png"/>
  <Override PartName="/ppt/media/image20.png" ContentType="image/png"/>
  <Override PartName="/ppt/media/image14.png" ContentType="image/png"/>
  <Override PartName="/ppt/media/image19.png" ContentType="image/png"/>
  <Override PartName="/ppt/media/image15.png" ContentType="image/png"/>
  <Override PartName="/ppt/media/image13.png" ContentType="image/png"/>
  <Override PartName="/ppt/media/image12.png" ContentType="image/png"/>
  <Override PartName="/ppt/media/image5.png" ContentType="image/png"/>
  <Override PartName="/ppt/media/image4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3575160" y="6444720"/>
            <a:ext cx="5186520" cy="2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spAutoFit/>
          </a:bodyPr>
          <a:p>
            <a:pPr>
              <a:lnSpc>
                <a:spcPct val="100000"/>
              </a:lnSpc>
            </a:pPr>
            <a:r>
              <a:rPr b="0" lang="de-DE" sz="800" spc="-1" strike="noStrike">
                <a:solidFill>
                  <a:srgbClr val="727879"/>
                </a:solidFill>
                <a:latin typeface="Open Sans"/>
                <a:ea typeface="DejaVu Sans"/>
              </a:rPr>
              <a:t>Computing in Communication Networks</a:t>
            </a: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800" spc="-1" strike="noStrike">
                <a:solidFill>
                  <a:srgbClr val="727879"/>
                </a:solidFill>
                <a:latin typeface="Open Sans"/>
                <a:ea typeface="Open Sans"/>
              </a:rPr>
              <a:t>Fitzek/Granelli/Seeling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1" name="Line 2"/>
          <p:cNvSpPr/>
          <p:nvPr/>
        </p:nvSpPr>
        <p:spPr>
          <a:xfrm>
            <a:off x="0" y="6122880"/>
            <a:ext cx="12191760" cy="0"/>
          </a:xfrm>
          <a:prstGeom prst="line">
            <a:avLst/>
          </a:prstGeom>
          <a:ln w="12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8966160" y="6017040"/>
            <a:ext cx="703440" cy="65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spAutoFit/>
          </a:bodyPr>
          <a:p>
            <a:pPr algn="r">
              <a:lnSpc>
                <a:spcPct val="100000"/>
              </a:lnSpc>
            </a:pPr>
            <a:br/>
            <a:r>
              <a:rPr b="0" lang="de-DE" sz="800" spc="-1" strike="noStrike">
                <a:solidFill>
                  <a:srgbClr val="727879"/>
                </a:solidFill>
                <a:latin typeface="Open Sans"/>
                <a:ea typeface="Open Sans"/>
              </a:rPr>
              <a:t>Folie </a:t>
            </a:r>
            <a:fld id="{074E7F0D-F45E-48A0-AB39-D033C6FB1DBE}" type="slidenum">
              <a:rPr b="0" lang="de-DE" sz="800" spc="-1" strike="noStrike">
                <a:solidFill>
                  <a:srgbClr val="727879"/>
                </a:solidFill>
                <a:latin typeface="Open Sans"/>
                <a:ea typeface="Open Sans"/>
              </a:rPr>
              <a:t>&lt;number&gt;</a:t>
            </a:fld>
            <a:endParaRPr b="0" lang="en-US" sz="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800" spc="-1" strike="noStrike">
              <a:latin typeface="Arial"/>
            </a:endParaRPr>
          </a:p>
        </p:txBody>
      </p:sp>
      <p:pic>
        <p:nvPicPr>
          <p:cNvPr id="3" name="Grafik 9" descr=""/>
          <p:cNvPicPr/>
          <p:nvPr/>
        </p:nvPicPr>
        <p:blipFill>
          <a:blip r:embed="rId2"/>
          <a:stretch/>
        </p:blipFill>
        <p:spPr>
          <a:xfrm>
            <a:off x="506160" y="6336720"/>
            <a:ext cx="1114200" cy="322920"/>
          </a:xfrm>
          <a:prstGeom prst="rect">
            <a:avLst/>
          </a:prstGeom>
          <a:ln>
            <a:noFill/>
          </a:ln>
        </p:spPr>
      </p:pic>
      <p:pic>
        <p:nvPicPr>
          <p:cNvPr id="4" name="Picture 4" descr=""/>
          <p:cNvPicPr/>
          <p:nvPr/>
        </p:nvPicPr>
        <p:blipFill>
          <a:blip r:embed="rId3"/>
          <a:stretch/>
        </p:blipFill>
        <p:spPr>
          <a:xfrm>
            <a:off x="9988200" y="6292800"/>
            <a:ext cx="2008800" cy="426960"/>
          </a:xfrm>
          <a:prstGeom prst="rect">
            <a:avLst/>
          </a:prstGeom>
          <a:ln>
            <a:noFill/>
          </a:ln>
        </p:spPr>
      </p:pic>
      <p:sp>
        <p:nvSpPr>
          <p:cNvPr id="5" name="CustomShape 4"/>
          <p:cNvSpPr/>
          <p:nvPr/>
        </p:nvSpPr>
        <p:spPr>
          <a:xfrm>
            <a:off x="0" y="1025640"/>
            <a:ext cx="12190680" cy="5830920"/>
          </a:xfrm>
          <a:prstGeom prst="rect">
            <a:avLst/>
          </a:prstGeom>
          <a:gradFill rotWithShape="0">
            <a:gsLst>
              <a:gs pos="14000">
                <a:srgbClr val="00305e"/>
              </a:gs>
              <a:gs pos="100000">
                <a:srgbClr val="006ab3"/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5"/>
          <p:cNvSpPr/>
          <p:nvPr/>
        </p:nvSpPr>
        <p:spPr>
          <a:xfrm>
            <a:off x="0" y="1025640"/>
            <a:ext cx="12190680" cy="16992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Grafik 10" descr=""/>
          <p:cNvPicPr/>
          <p:nvPr/>
        </p:nvPicPr>
        <p:blipFill>
          <a:blip r:embed="rId4"/>
          <a:stretch/>
        </p:blipFill>
        <p:spPr>
          <a:xfrm>
            <a:off x="290160" y="349560"/>
            <a:ext cx="1763280" cy="511920"/>
          </a:xfrm>
          <a:prstGeom prst="rect">
            <a:avLst/>
          </a:prstGeom>
          <a:ln>
            <a:noFill/>
          </a:ln>
        </p:spPr>
      </p:pic>
      <p:pic>
        <p:nvPicPr>
          <p:cNvPr id="8" name="Picture 11" descr=""/>
          <p:cNvPicPr/>
          <p:nvPr/>
        </p:nvPicPr>
        <p:blipFill>
          <a:blip r:embed="rId5"/>
          <a:stretch/>
        </p:blipFill>
        <p:spPr>
          <a:xfrm>
            <a:off x="9747720" y="307080"/>
            <a:ext cx="2169360" cy="554400"/>
          </a:xfrm>
          <a:prstGeom prst="rect">
            <a:avLst/>
          </a:prstGeom>
          <a:ln>
            <a:noFill/>
          </a:ln>
        </p:spPr>
      </p:pic>
      <p:sp>
        <p:nvSpPr>
          <p:cNvPr id="9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 hidden="1"/>
          <p:cNvSpPr/>
          <p:nvPr/>
        </p:nvSpPr>
        <p:spPr>
          <a:xfrm>
            <a:off x="3575160" y="6444720"/>
            <a:ext cx="5186520" cy="2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spAutoFit/>
          </a:bodyPr>
          <a:p>
            <a:pPr>
              <a:lnSpc>
                <a:spcPct val="100000"/>
              </a:lnSpc>
            </a:pPr>
            <a:r>
              <a:rPr b="0" lang="de-DE" sz="800" spc="-1" strike="noStrike">
                <a:solidFill>
                  <a:srgbClr val="727879"/>
                </a:solidFill>
                <a:latin typeface="Open Sans"/>
                <a:ea typeface="DejaVu Sans"/>
              </a:rPr>
              <a:t>Computing in Communication Networks</a:t>
            </a: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800" spc="-1" strike="noStrike">
                <a:solidFill>
                  <a:srgbClr val="727879"/>
                </a:solidFill>
                <a:latin typeface="Open Sans"/>
                <a:ea typeface="Open Sans"/>
              </a:rPr>
              <a:t>Fitzek/Granelli/Seeling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48" name="Line 2"/>
          <p:cNvSpPr/>
          <p:nvPr/>
        </p:nvSpPr>
        <p:spPr>
          <a:xfrm>
            <a:off x="0" y="6122880"/>
            <a:ext cx="12191760" cy="0"/>
          </a:xfrm>
          <a:prstGeom prst="line">
            <a:avLst/>
          </a:prstGeom>
          <a:ln w="12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3" hidden="1"/>
          <p:cNvSpPr/>
          <p:nvPr/>
        </p:nvSpPr>
        <p:spPr>
          <a:xfrm>
            <a:off x="8966160" y="6017040"/>
            <a:ext cx="703440" cy="65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spAutoFit/>
          </a:bodyPr>
          <a:p>
            <a:pPr algn="r">
              <a:lnSpc>
                <a:spcPct val="100000"/>
              </a:lnSpc>
            </a:pPr>
            <a:br/>
            <a:r>
              <a:rPr b="0" lang="de-DE" sz="800" spc="-1" strike="noStrike">
                <a:solidFill>
                  <a:srgbClr val="727879"/>
                </a:solidFill>
                <a:latin typeface="Open Sans"/>
                <a:ea typeface="Open Sans"/>
              </a:rPr>
              <a:t>Folie </a:t>
            </a:r>
            <a:fld id="{46B936F4-F932-4695-9BCC-4BD4DA5E8B1A}" type="slidenum">
              <a:rPr b="0" lang="de-DE" sz="800" spc="-1" strike="noStrike">
                <a:solidFill>
                  <a:srgbClr val="727879"/>
                </a:solidFill>
                <a:latin typeface="Open Sans"/>
                <a:ea typeface="Open Sans"/>
              </a:rPr>
              <a:t>&lt;number&gt;</a:t>
            </a:fld>
            <a:endParaRPr b="0" lang="en-US" sz="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800" spc="-1" strike="noStrike">
              <a:latin typeface="Arial"/>
            </a:endParaRPr>
          </a:p>
        </p:txBody>
      </p:sp>
      <p:pic>
        <p:nvPicPr>
          <p:cNvPr id="50" name="Grafik 9" descr=""/>
          <p:cNvPicPr/>
          <p:nvPr/>
        </p:nvPicPr>
        <p:blipFill>
          <a:blip r:embed="rId2"/>
          <a:stretch/>
        </p:blipFill>
        <p:spPr>
          <a:xfrm>
            <a:off x="506160" y="6336720"/>
            <a:ext cx="1114200" cy="322920"/>
          </a:xfrm>
          <a:prstGeom prst="rect">
            <a:avLst/>
          </a:prstGeom>
          <a:ln>
            <a:noFill/>
          </a:ln>
        </p:spPr>
      </p:pic>
      <p:pic>
        <p:nvPicPr>
          <p:cNvPr id="51" name="Picture 4" descr=""/>
          <p:cNvPicPr/>
          <p:nvPr/>
        </p:nvPicPr>
        <p:blipFill>
          <a:blip r:embed="rId3"/>
          <a:stretch/>
        </p:blipFill>
        <p:spPr>
          <a:xfrm>
            <a:off x="9988200" y="6292800"/>
            <a:ext cx="2008800" cy="426960"/>
          </a:xfrm>
          <a:prstGeom prst="rect">
            <a:avLst/>
          </a:prstGeom>
          <a:ln>
            <a:noFill/>
          </a:ln>
        </p:spPr>
      </p:pic>
      <p:sp>
        <p:nvSpPr>
          <p:cNvPr id="52" name="Line 4"/>
          <p:cNvSpPr/>
          <p:nvPr/>
        </p:nvSpPr>
        <p:spPr>
          <a:xfrm>
            <a:off x="0" y="1026000"/>
            <a:ext cx="12191760" cy="0"/>
          </a:xfrm>
          <a:prstGeom prst="line">
            <a:avLst/>
          </a:prstGeom>
          <a:ln w="12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Line 5"/>
          <p:cNvSpPr/>
          <p:nvPr/>
        </p:nvSpPr>
        <p:spPr>
          <a:xfrm>
            <a:off x="0" y="1206000"/>
            <a:ext cx="12191760" cy="0"/>
          </a:xfrm>
          <a:prstGeom prst="line">
            <a:avLst/>
          </a:prstGeom>
          <a:ln w="12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4" name="Grafik 9" descr=""/>
          <p:cNvPicPr/>
          <p:nvPr/>
        </p:nvPicPr>
        <p:blipFill>
          <a:blip r:embed="rId4"/>
          <a:stretch/>
        </p:blipFill>
        <p:spPr>
          <a:xfrm>
            <a:off x="290160" y="349560"/>
            <a:ext cx="1763280" cy="511920"/>
          </a:xfrm>
          <a:prstGeom prst="rect">
            <a:avLst/>
          </a:prstGeom>
          <a:ln>
            <a:noFill/>
          </a:ln>
        </p:spPr>
      </p:pic>
      <p:pic>
        <p:nvPicPr>
          <p:cNvPr id="55" name="Picture 11" descr=""/>
          <p:cNvPicPr/>
          <p:nvPr/>
        </p:nvPicPr>
        <p:blipFill>
          <a:blip r:embed="rId5"/>
          <a:stretch/>
        </p:blipFill>
        <p:spPr>
          <a:xfrm>
            <a:off x="9747720" y="307080"/>
            <a:ext cx="2169360" cy="554400"/>
          </a:xfrm>
          <a:prstGeom prst="rect">
            <a:avLst/>
          </a:prstGeom>
          <a:ln>
            <a:noFill/>
          </a:ln>
        </p:spPr>
      </p:pic>
      <p:sp>
        <p:nvSpPr>
          <p:cNvPr id="56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575160" y="6444720"/>
            <a:ext cx="5186520" cy="2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spAutoFit/>
          </a:bodyPr>
          <a:p>
            <a:pPr>
              <a:lnSpc>
                <a:spcPct val="100000"/>
              </a:lnSpc>
            </a:pPr>
            <a:r>
              <a:rPr b="0" lang="de-DE" sz="800" spc="-1" strike="noStrike">
                <a:solidFill>
                  <a:srgbClr val="727879"/>
                </a:solidFill>
                <a:latin typeface="Open Sans"/>
                <a:ea typeface="DejaVu Sans"/>
              </a:rPr>
              <a:t>Computing in Communication Networks</a:t>
            </a: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800" spc="-1" strike="noStrike">
                <a:solidFill>
                  <a:srgbClr val="727879"/>
                </a:solidFill>
                <a:latin typeface="Open Sans"/>
                <a:ea typeface="Open Sans"/>
              </a:rPr>
              <a:t>Fitzek/Granelli/Seeling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95" name="Line 2"/>
          <p:cNvSpPr/>
          <p:nvPr/>
        </p:nvSpPr>
        <p:spPr>
          <a:xfrm>
            <a:off x="0" y="6122880"/>
            <a:ext cx="12191760" cy="0"/>
          </a:xfrm>
          <a:prstGeom prst="line">
            <a:avLst/>
          </a:prstGeom>
          <a:ln w="12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3"/>
          <p:cNvSpPr/>
          <p:nvPr/>
        </p:nvSpPr>
        <p:spPr>
          <a:xfrm>
            <a:off x="8966160" y="6017040"/>
            <a:ext cx="703440" cy="65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spAutoFit/>
          </a:bodyPr>
          <a:p>
            <a:pPr algn="r">
              <a:lnSpc>
                <a:spcPct val="100000"/>
              </a:lnSpc>
            </a:pPr>
            <a:br/>
            <a:r>
              <a:rPr b="0" lang="de-DE" sz="800" spc="-1" strike="noStrike">
                <a:solidFill>
                  <a:srgbClr val="727879"/>
                </a:solidFill>
                <a:latin typeface="Open Sans"/>
                <a:ea typeface="Open Sans"/>
              </a:rPr>
              <a:t>Folie </a:t>
            </a:r>
            <a:fld id="{7D2988A8-418A-4F0E-9581-6DDB23567929}" type="slidenum">
              <a:rPr b="0" lang="de-DE" sz="800" spc="-1" strike="noStrike">
                <a:solidFill>
                  <a:srgbClr val="727879"/>
                </a:solidFill>
                <a:latin typeface="Open Sans"/>
                <a:ea typeface="Open Sans"/>
              </a:rPr>
              <a:t>&lt;number&gt;</a:t>
            </a:fld>
            <a:endParaRPr b="0" lang="en-US" sz="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800" spc="-1" strike="noStrike">
              <a:latin typeface="Arial"/>
            </a:endParaRPr>
          </a:p>
        </p:txBody>
      </p:sp>
      <p:pic>
        <p:nvPicPr>
          <p:cNvPr id="97" name="Grafik 9" descr=""/>
          <p:cNvPicPr/>
          <p:nvPr/>
        </p:nvPicPr>
        <p:blipFill>
          <a:blip r:embed="rId2"/>
          <a:stretch/>
        </p:blipFill>
        <p:spPr>
          <a:xfrm>
            <a:off x="506160" y="6336720"/>
            <a:ext cx="1114200" cy="322920"/>
          </a:xfrm>
          <a:prstGeom prst="rect">
            <a:avLst/>
          </a:prstGeom>
          <a:ln>
            <a:noFill/>
          </a:ln>
        </p:spPr>
      </p:pic>
      <p:pic>
        <p:nvPicPr>
          <p:cNvPr id="98" name="Picture 4" descr=""/>
          <p:cNvPicPr/>
          <p:nvPr/>
        </p:nvPicPr>
        <p:blipFill>
          <a:blip r:embed="rId3"/>
          <a:stretch/>
        </p:blipFill>
        <p:spPr>
          <a:xfrm>
            <a:off x="9988200" y="6292800"/>
            <a:ext cx="2008800" cy="426960"/>
          </a:xfrm>
          <a:prstGeom prst="rect">
            <a:avLst/>
          </a:prstGeom>
          <a:ln>
            <a:noFill/>
          </a:ln>
        </p:spPr>
      </p:pic>
      <p:sp>
        <p:nvSpPr>
          <p:cNvPr id="9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874800" y="4494600"/>
            <a:ext cx="10437480" cy="133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DejaVu Sans"/>
              </a:rPr>
              <a:t>Christian Vielhaus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874800" y="2421000"/>
            <a:ext cx="10437480" cy="8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DejaVu Sans"/>
              </a:rPr>
              <a:t>Chapter 18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DejaVu Sans"/>
              </a:rPr>
              <a:t>Computing on Communication Networks Fitzek/Granelli/Seeling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874800" y="3392280"/>
            <a:ext cx="10437480" cy="97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latin typeface="Open Sans"/>
                <a:ea typeface="DejaVu Sans"/>
              </a:rPr>
              <a:t>Machine Learning for Congestion Control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822960" y="2468880"/>
            <a:ext cx="745056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[1]: https://commons.wikimedia.org/wiki/File:Comic strips Linux BBR.svg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822960" y="1554480"/>
            <a:ext cx="1057932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305e"/>
                </a:solidFill>
                <a:latin typeface="Open Sans"/>
                <a:ea typeface="DejaVu Sans"/>
              </a:rPr>
              <a:t>Sources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717120" y="2617560"/>
            <a:ext cx="10437480" cy="133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n-US" sz="1600" spc="-1" strike="noStrike">
                <a:solidFill>
                  <a:srgbClr val="727879"/>
                </a:solidFill>
                <a:latin typeface="Open Sans"/>
                <a:ea typeface="DejaVu Sans"/>
              </a:rPr>
              <a:t>Goals of sender-side congestion control algorithms (there are more):</a:t>
            </a:r>
            <a:endParaRPr b="0" lang="en-US" sz="16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727879"/>
                </a:solidFill>
                <a:latin typeface="Open Sans"/>
                <a:ea typeface="DejaVu Sans"/>
              </a:rPr>
              <a:t>Find a sending rate that utilizes the path capacity (critical factor: bottleneck link rate)</a:t>
            </a:r>
            <a:endParaRPr b="0" lang="en-US" sz="16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727879"/>
                </a:solidFill>
                <a:latin typeface="Open Sans"/>
                <a:ea typeface="DejaVu Sans"/>
              </a:rPr>
              <a:t>Minimize queuing delay along the path</a:t>
            </a:r>
            <a:endParaRPr b="0" lang="en-US" sz="16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727879"/>
                </a:solidFill>
                <a:latin typeface="Open Sans"/>
                <a:ea typeface="DejaVu Sans"/>
              </a:rPr>
              <a:t>Share bottleneck bandwidth fairly with others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160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731520" y="1645920"/>
            <a:ext cx="10437480" cy="97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de-DE" sz="3200" spc="-1" strike="noStrike">
                <a:solidFill>
                  <a:srgbClr val="00305e"/>
                </a:solidFill>
                <a:latin typeface="Open Sans"/>
                <a:ea typeface="DejaVu Sans"/>
              </a:rPr>
              <a:t>Introduction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" descr="test"/>
          <p:cNvPicPr/>
          <p:nvPr/>
        </p:nvPicPr>
        <p:blipFill>
          <a:blip r:embed="rId1"/>
          <a:stretch/>
        </p:blipFill>
        <p:spPr>
          <a:xfrm>
            <a:off x="874800" y="914400"/>
            <a:ext cx="8685720" cy="3269160"/>
          </a:xfrm>
          <a:prstGeom prst="rect">
            <a:avLst/>
          </a:prstGeom>
          <a:ln>
            <a:noFill/>
          </a:ln>
        </p:spPr>
      </p:pic>
      <p:sp>
        <p:nvSpPr>
          <p:cNvPr id="143" name="CustomShape 1"/>
          <p:cNvSpPr/>
          <p:nvPr/>
        </p:nvSpPr>
        <p:spPr>
          <a:xfrm>
            <a:off x="2103120" y="4297680"/>
            <a:ext cx="7588440" cy="3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No manually designed algorithm is perfect. Can ML help? [1]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53120" y="274320"/>
            <a:ext cx="10437480" cy="97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de-DE" sz="3200" spc="-1" strike="noStrike">
                <a:solidFill>
                  <a:srgbClr val="00305e"/>
                </a:solidFill>
                <a:latin typeface="Open Sans"/>
                <a:ea typeface="DejaVu Sans"/>
              </a:rPr>
              <a:t>Why machine learning?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640080" y="1405800"/>
            <a:ext cx="10437480" cy="51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de-DE" sz="3200" spc="-1" strike="noStrike">
                <a:solidFill>
                  <a:srgbClr val="00305e"/>
                </a:solidFill>
                <a:latin typeface="Open Sans"/>
                <a:ea typeface="DejaVu Sans"/>
              </a:rPr>
              <a:t>Congestion occurs at the bottleneck!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46" name="" descr=""/>
          <p:cNvPicPr/>
          <p:nvPr/>
        </p:nvPicPr>
        <p:blipFill>
          <a:blip r:embed="rId1"/>
          <a:stretch/>
        </p:blipFill>
        <p:spPr>
          <a:xfrm>
            <a:off x="3935520" y="4877280"/>
            <a:ext cx="3196080" cy="1157040"/>
          </a:xfrm>
          <a:prstGeom prst="rect">
            <a:avLst/>
          </a:prstGeom>
          <a:ln>
            <a:noFill/>
          </a:ln>
        </p:spPr>
      </p:pic>
      <p:pic>
        <p:nvPicPr>
          <p:cNvPr id="147" name="" descr=""/>
          <p:cNvPicPr/>
          <p:nvPr/>
        </p:nvPicPr>
        <p:blipFill>
          <a:blip r:embed="rId2"/>
          <a:stretch/>
        </p:blipFill>
        <p:spPr>
          <a:xfrm>
            <a:off x="3108960" y="2103120"/>
            <a:ext cx="5211000" cy="2609280"/>
          </a:xfrm>
          <a:prstGeom prst="rect">
            <a:avLst/>
          </a:prstGeom>
          <a:ln>
            <a:noFill/>
          </a:ln>
        </p:spPr>
      </p:pic>
      <p:sp>
        <p:nvSpPr>
          <p:cNvPr id="148" name="Line 2"/>
          <p:cNvSpPr/>
          <p:nvPr/>
        </p:nvSpPr>
        <p:spPr>
          <a:xfrm flipV="1">
            <a:off x="5212080" y="2377440"/>
            <a:ext cx="914400" cy="1005840"/>
          </a:xfrm>
          <a:prstGeom prst="line">
            <a:avLst/>
          </a:prstGeom>
          <a:ln>
            <a:solidFill>
              <a:srgbClr val="ff0000"/>
            </a:solidFill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Line 3"/>
          <p:cNvSpPr/>
          <p:nvPr/>
        </p:nvSpPr>
        <p:spPr>
          <a:xfrm flipH="1">
            <a:off x="4023360" y="2377440"/>
            <a:ext cx="1371600" cy="0"/>
          </a:xfrm>
          <a:prstGeom prst="line">
            <a:avLst/>
          </a:prstGeom>
          <a:ln>
            <a:solidFill>
              <a:srgbClr val="2a6099"/>
            </a:solidFill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4"/>
          <p:cNvSpPr/>
          <p:nvPr/>
        </p:nvSpPr>
        <p:spPr>
          <a:xfrm>
            <a:off x="3931920" y="2031120"/>
            <a:ext cx="1553400" cy="3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Packet flows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" descr=""/>
          <p:cNvPicPr/>
          <p:nvPr/>
        </p:nvPicPr>
        <p:blipFill>
          <a:blip r:embed="rId1"/>
          <a:stretch/>
        </p:blipFill>
        <p:spPr>
          <a:xfrm>
            <a:off x="640080" y="1463040"/>
            <a:ext cx="10423080" cy="3906360"/>
          </a:xfrm>
          <a:prstGeom prst="rect">
            <a:avLst/>
          </a:prstGeom>
          <a:ln>
            <a:noFill/>
          </a:ln>
        </p:spPr>
      </p:pic>
      <p:sp>
        <p:nvSpPr>
          <p:cNvPr id="152" name="CustomShape 1"/>
          <p:cNvSpPr/>
          <p:nvPr/>
        </p:nvSpPr>
        <p:spPr>
          <a:xfrm>
            <a:off x="534240" y="308520"/>
            <a:ext cx="10437480" cy="51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de-DE" sz="3200" spc="-1" strike="noStrike">
                <a:solidFill>
                  <a:srgbClr val="00305e"/>
                </a:solidFill>
                <a:latin typeface="Open Sans"/>
                <a:ea typeface="DejaVu Sans"/>
              </a:rPr>
              <a:t>Congestion window limits the packets in flight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822960" y="308520"/>
            <a:ext cx="10437480" cy="51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de-DE" sz="3200" spc="-1" strike="noStrike">
                <a:solidFill>
                  <a:srgbClr val="00305e"/>
                </a:solidFill>
                <a:latin typeface="Open Sans"/>
                <a:ea typeface="DejaVu Sans"/>
              </a:rPr>
              <a:t>Kleinrock point of optimality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54" name="" descr=""/>
          <p:cNvPicPr/>
          <p:nvPr/>
        </p:nvPicPr>
        <p:blipFill>
          <a:blip r:embed="rId1"/>
          <a:stretch/>
        </p:blipFill>
        <p:spPr>
          <a:xfrm>
            <a:off x="1097280" y="988560"/>
            <a:ext cx="7637400" cy="5045400"/>
          </a:xfrm>
          <a:prstGeom prst="rect">
            <a:avLst/>
          </a:prstGeom>
          <a:ln>
            <a:noFill/>
          </a:ln>
        </p:spPr>
      </p:pic>
      <p:sp>
        <p:nvSpPr>
          <p:cNvPr id="155" name="CustomShape 2"/>
          <p:cNvSpPr/>
          <p:nvPr/>
        </p:nvSpPr>
        <p:spPr>
          <a:xfrm>
            <a:off x="4333680" y="1244160"/>
            <a:ext cx="273240" cy="181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2a6099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3"/>
          <p:cNvSpPr/>
          <p:nvPr/>
        </p:nvSpPr>
        <p:spPr>
          <a:xfrm>
            <a:off x="4389120" y="5212080"/>
            <a:ext cx="273240" cy="181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2a6099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4"/>
          <p:cNvSpPr/>
          <p:nvPr/>
        </p:nvSpPr>
        <p:spPr>
          <a:xfrm>
            <a:off x="6766560" y="457200"/>
            <a:ext cx="273240" cy="181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0797" y="0"/>
                </a:moveTo>
                <a:lnTo>
                  <a:pt x="8278" y="8256"/>
                </a:lnTo>
                <a:lnTo>
                  <a:pt x="0" y="8256"/>
                </a:lnTo>
                <a:lnTo>
                  <a:pt x="6722" y="13405"/>
                </a:lnTo>
                <a:lnTo>
                  <a:pt x="4198" y="21600"/>
                </a:lnTo>
                <a:lnTo>
                  <a:pt x="10797" y="16580"/>
                </a:lnTo>
                <a:lnTo>
                  <a:pt x="17401" y="21600"/>
                </a:lnTo>
                <a:lnTo>
                  <a:pt x="14878" y="13405"/>
                </a:lnTo>
                <a:lnTo>
                  <a:pt x="21600" y="8256"/>
                </a:lnTo>
                <a:lnTo>
                  <a:pt x="13321" y="8256"/>
                </a:lnTo>
                <a:lnTo>
                  <a:pt x="10797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2a6099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5"/>
          <p:cNvSpPr/>
          <p:nvPr/>
        </p:nvSpPr>
        <p:spPr>
          <a:xfrm>
            <a:off x="9052560" y="2743200"/>
            <a:ext cx="2925000" cy="111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BDP: bandwidth-delay product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Bq: Buffer size at bottleneck queue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822960" y="308880"/>
            <a:ext cx="10437480" cy="51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de-DE" sz="3200" spc="-1" strike="noStrike">
                <a:solidFill>
                  <a:srgbClr val="00305e"/>
                </a:solidFill>
                <a:latin typeface="Open Sans"/>
                <a:ea typeface="DejaVu Sans"/>
              </a:rPr>
              <a:t>Agent design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1005840" y="1005840"/>
            <a:ext cx="7405560" cy="188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Observations: a history of sending rate, throughput, latency and loss rate signals (anything that can be observed or deduced)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Rewards: maximize throughput, minimize latency and loss rate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Actions: adjust congestion window size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161" name="" descr=""/>
          <p:cNvPicPr/>
          <p:nvPr/>
        </p:nvPicPr>
        <p:blipFill>
          <a:blip r:embed="rId1"/>
          <a:stretch/>
        </p:blipFill>
        <p:spPr>
          <a:xfrm>
            <a:off x="1189440" y="2937240"/>
            <a:ext cx="6674040" cy="3006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188720" y="182880"/>
            <a:ext cx="10514520" cy="64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de-DE" sz="3200" spc="-1" strike="noStrike">
                <a:solidFill>
                  <a:srgbClr val="00305e"/>
                </a:solidFill>
                <a:latin typeface="Open Sans"/>
                <a:ea typeface="DejaVu Sans"/>
              </a:rPr>
              <a:t>Testing on a path with a single source 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63" name="" descr=""/>
          <p:cNvPicPr/>
          <p:nvPr/>
        </p:nvPicPr>
        <p:blipFill>
          <a:blip r:embed="rId1"/>
          <a:stretch/>
        </p:blipFill>
        <p:spPr>
          <a:xfrm>
            <a:off x="2011680" y="869400"/>
            <a:ext cx="5985720" cy="2787120"/>
          </a:xfrm>
          <a:prstGeom prst="rect">
            <a:avLst/>
          </a:prstGeom>
          <a:ln>
            <a:noFill/>
          </a:ln>
        </p:spPr>
      </p:pic>
      <p:pic>
        <p:nvPicPr>
          <p:cNvPr id="164" name="" descr=""/>
          <p:cNvPicPr/>
          <p:nvPr/>
        </p:nvPicPr>
        <p:blipFill>
          <a:blip r:embed="rId2"/>
          <a:stretch/>
        </p:blipFill>
        <p:spPr>
          <a:xfrm>
            <a:off x="2103120" y="3513960"/>
            <a:ext cx="5894280" cy="2520000"/>
          </a:xfrm>
          <a:prstGeom prst="rect">
            <a:avLst/>
          </a:prstGeom>
          <a:ln>
            <a:noFill/>
          </a:ln>
        </p:spPr>
      </p:pic>
      <p:sp>
        <p:nvSpPr>
          <p:cNvPr id="165" name="CustomShape 2"/>
          <p:cNvSpPr/>
          <p:nvPr/>
        </p:nvSpPr>
        <p:spPr>
          <a:xfrm>
            <a:off x="8503920" y="1280160"/>
            <a:ext cx="3290760" cy="60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BDP = 420 segments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Propagation delay = 140ms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1188720" y="183240"/>
            <a:ext cx="10514520" cy="64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de-DE" sz="3200" spc="-1" strike="noStrike">
                <a:solidFill>
                  <a:srgbClr val="00305e"/>
                </a:solidFill>
                <a:latin typeface="Open Sans"/>
                <a:ea typeface="DejaVu Sans"/>
              </a:rPr>
              <a:t>What about competition? 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67" name="" descr=""/>
          <p:cNvPicPr/>
          <p:nvPr/>
        </p:nvPicPr>
        <p:blipFill>
          <a:blip r:embed="rId1"/>
          <a:stretch/>
        </p:blipFill>
        <p:spPr>
          <a:xfrm>
            <a:off x="1920240" y="827280"/>
            <a:ext cx="5759640" cy="2743560"/>
          </a:xfrm>
          <a:prstGeom prst="rect">
            <a:avLst/>
          </a:prstGeom>
          <a:ln>
            <a:noFill/>
          </a:ln>
        </p:spPr>
      </p:pic>
      <p:pic>
        <p:nvPicPr>
          <p:cNvPr id="168" name="" descr=""/>
          <p:cNvPicPr/>
          <p:nvPr/>
        </p:nvPicPr>
        <p:blipFill>
          <a:blip r:embed="rId2"/>
          <a:stretch/>
        </p:blipFill>
        <p:spPr>
          <a:xfrm>
            <a:off x="1920240" y="3625200"/>
            <a:ext cx="5759640" cy="2466720"/>
          </a:xfrm>
          <a:prstGeom prst="rect">
            <a:avLst/>
          </a:prstGeom>
          <a:ln>
            <a:noFill/>
          </a:ln>
        </p:spPr>
      </p:pic>
      <p:sp>
        <p:nvSpPr>
          <p:cNvPr id="169" name="CustomShape 2"/>
          <p:cNvSpPr/>
          <p:nvPr/>
        </p:nvSpPr>
        <p:spPr>
          <a:xfrm>
            <a:off x="8503920" y="1188720"/>
            <a:ext cx="3107880" cy="60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Flows do not share the BDP fairly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305e"/>
      </a:dk2>
      <a:lt2>
        <a:srgbClr val="727879"/>
      </a:lt2>
      <a:accent1>
        <a:srgbClr val="009ee0"/>
      </a:accent1>
      <a:accent2>
        <a:srgbClr val="006ab3"/>
      </a:accent2>
      <a:accent3>
        <a:srgbClr val="6ab023"/>
      </a:accent3>
      <a:accent4>
        <a:srgbClr val="007d40"/>
      </a:accent4>
      <a:accent5>
        <a:srgbClr val="93107e"/>
      </a:accent5>
      <a:accent6>
        <a:srgbClr val="54378a"/>
      </a:accent6>
      <a:hlink>
        <a:srgbClr val="009ee0"/>
      </a:hlink>
      <a:folHlink>
        <a:srgbClr val="006ab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305e"/>
      </a:dk2>
      <a:lt2>
        <a:srgbClr val="727879"/>
      </a:lt2>
      <a:accent1>
        <a:srgbClr val="009ee0"/>
      </a:accent1>
      <a:accent2>
        <a:srgbClr val="006ab3"/>
      </a:accent2>
      <a:accent3>
        <a:srgbClr val="6ab023"/>
      </a:accent3>
      <a:accent4>
        <a:srgbClr val="007d40"/>
      </a:accent4>
      <a:accent5>
        <a:srgbClr val="93107e"/>
      </a:accent5>
      <a:accent6>
        <a:srgbClr val="54378a"/>
      </a:accent6>
      <a:hlink>
        <a:srgbClr val="009ee0"/>
      </a:hlink>
      <a:folHlink>
        <a:srgbClr val="006ab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305e"/>
      </a:dk2>
      <a:lt2>
        <a:srgbClr val="727879"/>
      </a:lt2>
      <a:accent1>
        <a:srgbClr val="009ee0"/>
      </a:accent1>
      <a:accent2>
        <a:srgbClr val="006ab3"/>
      </a:accent2>
      <a:accent3>
        <a:srgbClr val="6ab023"/>
      </a:accent3>
      <a:accent4>
        <a:srgbClr val="007d40"/>
      </a:accent4>
      <a:accent5>
        <a:srgbClr val="93107e"/>
      </a:accent5>
      <a:accent6>
        <a:srgbClr val="54378a"/>
      </a:accent6>
      <a:hlink>
        <a:srgbClr val="009ee0"/>
      </a:hlink>
      <a:folHlink>
        <a:srgbClr val="006ab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Praesentationsvorlagen16zu9</Template>
  <TotalTime>9</TotalTime>
  <Application>LibreOffice/6.4.2.2$Linux_X86_64 LibreOffice_project/40$Build-2</Application>
  <Words>313</Words>
  <Paragraphs>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2020-02-10T13:31:19Z</dcterms:created>
  <dc:creator>Frank H.P. Fitzek</dc:creator>
  <dc:description/>
  <dc:language>en-US</dc:language>
  <cp:lastModifiedBy/>
  <dcterms:modified xsi:type="dcterms:W3CDTF">2020-04-03T16:49:12Z</dcterms:modified>
  <cp:revision>20</cp:revision>
  <dc:subject/>
  <dc:title>Präsentationsvorlagen im CD der TU Dresden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KSOProductBuildVer">
    <vt:lpwstr>1033-11.1.0.8865</vt:lpwstr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