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11.png" ContentType="image/png"/>
  <Override PartName="/ppt/media/image18.jpeg" ContentType="image/jpeg"/>
  <Override PartName="/ppt/media/image6.png" ContentType="image/png"/>
  <Override PartName="/ppt/media/image2.png" ContentType="image/png"/>
  <Override PartName="/ppt/media/image13.png" ContentType="image/png"/>
  <Override PartName="/ppt/media/image15.jpeg" ContentType="image/jpeg"/>
  <Override PartName="/ppt/media/image21.jpeg" ContentType="image/jpeg"/>
  <Override PartName="/ppt/media/image12.png" ContentType="image/png"/>
  <Override PartName="/ppt/media/image14.png" ContentType="image/png"/>
  <Override PartName="/ppt/media/image5.png" ContentType="image/png"/>
  <Override PartName="/ppt/media/image16.jpeg" ContentType="image/jpeg"/>
  <Override PartName="/ppt/media/image17.jpeg" ContentType="image/jpeg"/>
  <Override PartName="/ppt/media/image4.png" ContentType="image/png"/>
  <Override PartName="/ppt/media/image3.png" ContentType="image/png"/>
  <Override PartName="/ppt/media/image1.png" ContentType="image/png"/>
  <Override PartName="/ppt/media/image19.jpeg" ContentType="image/jpeg"/>
  <Override PartName="/ppt/media/image20.jpeg" ContentType="image/jpeg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4246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94838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36580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74246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94838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874800" y="345960"/>
            <a:ext cx="10580400" cy="317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4246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94838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536580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74246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94838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874800" y="345960"/>
            <a:ext cx="10580400" cy="317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4246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94838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536580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74246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94838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874800" y="345960"/>
            <a:ext cx="10580400" cy="317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4246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9483840" y="148428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536580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74246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9483840" y="3753720"/>
            <a:ext cx="196056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874800" y="345960"/>
            <a:ext cx="10580400" cy="3171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4344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8486280" y="375372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6580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8486280" y="1484280"/>
            <a:ext cx="297144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365800" y="3753720"/>
            <a:ext cx="6089400" cy="2072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575160" y="6445080"/>
            <a:ext cx="51876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</a:rPr>
              <a:t>Computing in Communication Networks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Fitzek/Granelli/Seeling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" name="Line 2"/>
          <p:cNvSpPr/>
          <p:nvPr/>
        </p:nvSpPr>
        <p:spPr>
          <a:xfrm>
            <a:off x="0" y="612288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966160" y="6310080"/>
            <a:ext cx="70452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>
              <a:lnSpc>
                <a:spcPct val="100000"/>
              </a:lnSpc>
            </a:pPr>
            <a:br/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Slide </a:t>
            </a:r>
            <a:fld id="{2FE6FA40-CE31-4165-9B47-7C06FD5BC3FA}" type="slidenum"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3" name="Grafik 9" descr=""/>
          <p:cNvPicPr/>
          <p:nvPr/>
        </p:nvPicPr>
        <p:blipFill>
          <a:blip r:embed="rId2"/>
          <a:stretch/>
        </p:blipFill>
        <p:spPr>
          <a:xfrm>
            <a:off x="506160" y="6336720"/>
            <a:ext cx="1115280" cy="324000"/>
          </a:xfrm>
          <a:prstGeom prst="rect">
            <a:avLst/>
          </a:prstGeom>
          <a:ln>
            <a:noFill/>
          </a:ln>
        </p:spPr>
      </p:pic>
      <p:pic>
        <p:nvPicPr>
          <p:cNvPr id="4" name="Picture 4" descr=""/>
          <p:cNvPicPr/>
          <p:nvPr/>
        </p:nvPicPr>
        <p:blipFill>
          <a:blip r:embed="rId3"/>
          <a:stretch/>
        </p:blipFill>
        <p:spPr>
          <a:xfrm>
            <a:off x="9988200" y="6292800"/>
            <a:ext cx="2009880" cy="428040"/>
          </a:xfrm>
          <a:prstGeom prst="rect">
            <a:avLst/>
          </a:prstGeom>
          <a:ln>
            <a:noFill/>
          </a:ln>
        </p:spPr>
      </p:pic>
      <p:sp>
        <p:nvSpPr>
          <p:cNvPr id="5" name="CustomShape 4"/>
          <p:cNvSpPr/>
          <p:nvPr/>
        </p:nvSpPr>
        <p:spPr>
          <a:xfrm>
            <a:off x="0" y="1025640"/>
            <a:ext cx="12191760" cy="5832000"/>
          </a:xfrm>
          <a:prstGeom prst="rect">
            <a:avLst/>
          </a:prstGeom>
          <a:gradFill rotWithShape="0">
            <a:gsLst>
              <a:gs pos="14000">
                <a:srgbClr val="00305e"/>
              </a:gs>
              <a:gs pos="100000">
                <a:srgbClr val="006ab3"/>
              </a:gs>
            </a:gsLst>
            <a:lin ang="15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874800" y="2421000"/>
            <a:ext cx="10438560" cy="828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ffffff"/>
                </a:solidFill>
                <a:latin typeface="Open Sans"/>
              </a:rPr>
              <a:t>Vorname Name</a:t>
            </a:r>
            <a:br/>
            <a:r>
              <a:rPr b="0" lang="de-DE" sz="1600" spc="-1" strike="noStrike">
                <a:solidFill>
                  <a:srgbClr val="ffffff"/>
                </a:solidFill>
                <a:latin typeface="Open Sans"/>
              </a:rPr>
              <a:t>Deutsche Telekom Chair for Communication Networks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ffffff"/>
                </a:solidFill>
                <a:latin typeface="Open Sans"/>
              </a:rPr>
              <a:t>TU Dresden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0" y="1025640"/>
            <a:ext cx="12191760" cy="171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7"/>
          <p:cNvSpPr>
            <a:spLocks noGrp="1"/>
          </p:cNvSpPr>
          <p:nvPr>
            <p:ph type="title"/>
          </p:nvPr>
        </p:nvSpPr>
        <p:spPr>
          <a:xfrm>
            <a:off x="874800" y="3392280"/>
            <a:ext cx="10438560" cy="97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ffffff"/>
                </a:solidFill>
                <a:latin typeface="Open Sans"/>
              </a:rPr>
              <a:t>Titelmasterformat</a:t>
            </a:r>
            <a:br/>
            <a:r>
              <a:rPr b="1" lang="de-DE" sz="3200" spc="-1" strike="noStrike">
                <a:solidFill>
                  <a:srgbClr val="ffffff"/>
                </a:solidFill>
                <a:latin typeface="Open Sans"/>
              </a:rPr>
              <a:t>durch Klicken bearbeiten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9" name="Grafik 10" descr=""/>
          <p:cNvPicPr/>
          <p:nvPr/>
        </p:nvPicPr>
        <p:blipFill>
          <a:blip r:embed="rId4"/>
          <a:stretch/>
        </p:blipFill>
        <p:spPr>
          <a:xfrm>
            <a:off x="290160" y="349560"/>
            <a:ext cx="1764360" cy="513000"/>
          </a:xfrm>
          <a:prstGeom prst="rect">
            <a:avLst/>
          </a:prstGeom>
          <a:ln>
            <a:noFill/>
          </a:ln>
        </p:spPr>
      </p:pic>
      <p:pic>
        <p:nvPicPr>
          <p:cNvPr id="10" name="Picture 11" descr=""/>
          <p:cNvPicPr/>
          <p:nvPr/>
        </p:nvPicPr>
        <p:blipFill>
          <a:blip r:embed="rId5"/>
          <a:stretch/>
        </p:blipFill>
        <p:spPr>
          <a:xfrm>
            <a:off x="9747720" y="307080"/>
            <a:ext cx="2170440" cy="555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 hidden="1"/>
          <p:cNvSpPr/>
          <p:nvPr/>
        </p:nvSpPr>
        <p:spPr>
          <a:xfrm>
            <a:off x="3575160" y="6445080"/>
            <a:ext cx="51876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</a:rPr>
              <a:t>Computing in Communication Networks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Fitzek/Granelli/Seeling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48" name="Line 2"/>
          <p:cNvSpPr/>
          <p:nvPr/>
        </p:nvSpPr>
        <p:spPr>
          <a:xfrm>
            <a:off x="0" y="612288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 hidden="1"/>
          <p:cNvSpPr/>
          <p:nvPr/>
        </p:nvSpPr>
        <p:spPr>
          <a:xfrm>
            <a:off x="8966160" y="6310080"/>
            <a:ext cx="70452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>
              <a:lnSpc>
                <a:spcPct val="100000"/>
              </a:lnSpc>
            </a:pPr>
            <a:br/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Slide </a:t>
            </a:r>
            <a:fld id="{2AB0C453-A12F-4EEA-B2FF-E3F23BA46152}" type="slidenum"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50" name="Grafik 9" descr=""/>
          <p:cNvPicPr/>
          <p:nvPr/>
        </p:nvPicPr>
        <p:blipFill>
          <a:blip r:embed="rId2"/>
          <a:stretch/>
        </p:blipFill>
        <p:spPr>
          <a:xfrm>
            <a:off x="506160" y="6336720"/>
            <a:ext cx="1115280" cy="324000"/>
          </a:xfrm>
          <a:prstGeom prst="rect">
            <a:avLst/>
          </a:prstGeom>
          <a:ln>
            <a:noFill/>
          </a:ln>
        </p:spPr>
      </p:pic>
      <p:pic>
        <p:nvPicPr>
          <p:cNvPr id="51" name="Picture 4" descr=""/>
          <p:cNvPicPr/>
          <p:nvPr/>
        </p:nvPicPr>
        <p:blipFill>
          <a:blip r:embed="rId3"/>
          <a:stretch/>
        </p:blipFill>
        <p:spPr>
          <a:xfrm>
            <a:off x="9988200" y="6292800"/>
            <a:ext cx="2009880" cy="428040"/>
          </a:xfrm>
          <a:prstGeom prst="rect">
            <a:avLst/>
          </a:prstGeom>
          <a:ln>
            <a:noFill/>
          </a:ln>
        </p:spPr>
      </p:pic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874800" y="2421000"/>
            <a:ext cx="10438560" cy="828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727879"/>
                </a:solidFill>
                <a:latin typeface="Open Sans"/>
              </a:rPr>
              <a:t>Vorname Name</a:t>
            </a:r>
            <a:br/>
            <a:r>
              <a:rPr b="0" lang="de-DE" sz="1600" spc="-1" strike="noStrike">
                <a:solidFill>
                  <a:srgbClr val="727879"/>
                </a:solidFill>
                <a:latin typeface="Open Sans"/>
              </a:rPr>
              <a:t>Struktureinheit  der TU Dresden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title"/>
          </p:nvPr>
        </p:nvSpPr>
        <p:spPr>
          <a:xfrm>
            <a:off x="874800" y="3392280"/>
            <a:ext cx="10438560" cy="97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Titelmasterformat</a:t>
            </a:r>
            <a:br/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durch Klicken bearbeiten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54" name="Line 6"/>
          <p:cNvSpPr/>
          <p:nvPr/>
        </p:nvSpPr>
        <p:spPr>
          <a:xfrm>
            <a:off x="0" y="102600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Line 7"/>
          <p:cNvSpPr/>
          <p:nvPr/>
        </p:nvSpPr>
        <p:spPr>
          <a:xfrm>
            <a:off x="0" y="120600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Grafik 9" descr=""/>
          <p:cNvPicPr/>
          <p:nvPr/>
        </p:nvPicPr>
        <p:blipFill>
          <a:blip r:embed="rId4"/>
          <a:stretch/>
        </p:blipFill>
        <p:spPr>
          <a:xfrm>
            <a:off x="290160" y="349560"/>
            <a:ext cx="1764360" cy="513000"/>
          </a:xfrm>
          <a:prstGeom prst="rect">
            <a:avLst/>
          </a:prstGeom>
          <a:ln>
            <a:noFill/>
          </a:ln>
        </p:spPr>
      </p:pic>
      <p:pic>
        <p:nvPicPr>
          <p:cNvPr id="57" name="Picture 11" descr=""/>
          <p:cNvPicPr/>
          <p:nvPr/>
        </p:nvPicPr>
        <p:blipFill>
          <a:blip r:embed="rId5"/>
          <a:stretch/>
        </p:blipFill>
        <p:spPr>
          <a:xfrm>
            <a:off x="9747720" y="307080"/>
            <a:ext cx="2170440" cy="555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575160" y="6445080"/>
            <a:ext cx="51876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</a:rPr>
              <a:t>Computing in Communication Networks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Fitzek/Granelli/Seeling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95" name="Line 2"/>
          <p:cNvSpPr/>
          <p:nvPr/>
        </p:nvSpPr>
        <p:spPr>
          <a:xfrm>
            <a:off x="0" y="612288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8966160" y="6310080"/>
            <a:ext cx="70452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>
              <a:lnSpc>
                <a:spcPct val="100000"/>
              </a:lnSpc>
            </a:pPr>
            <a:br/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Slide </a:t>
            </a:r>
            <a:fld id="{8BEFD64C-F3FB-43FB-BF23-521F42D521EF}" type="slidenum"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97" name="Grafik 9" descr=""/>
          <p:cNvPicPr/>
          <p:nvPr/>
        </p:nvPicPr>
        <p:blipFill>
          <a:blip r:embed="rId2"/>
          <a:stretch/>
        </p:blipFill>
        <p:spPr>
          <a:xfrm>
            <a:off x="506160" y="6336720"/>
            <a:ext cx="1115280" cy="324000"/>
          </a:xfrm>
          <a:prstGeom prst="rect">
            <a:avLst/>
          </a:prstGeom>
          <a:ln>
            <a:noFill/>
          </a:ln>
        </p:spPr>
      </p:pic>
      <p:pic>
        <p:nvPicPr>
          <p:cNvPr id="98" name="Picture 4" descr=""/>
          <p:cNvPicPr/>
          <p:nvPr/>
        </p:nvPicPr>
        <p:blipFill>
          <a:blip r:embed="rId3"/>
          <a:stretch/>
        </p:blipFill>
        <p:spPr>
          <a:xfrm>
            <a:off x="9988200" y="6292800"/>
            <a:ext cx="2009880" cy="428040"/>
          </a:xfrm>
          <a:prstGeom prst="rect">
            <a:avLst/>
          </a:prstGeom>
          <a:ln>
            <a:noFill/>
          </a:ln>
        </p:spPr>
      </p:pic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365800" y="1484280"/>
            <a:ext cx="6089400" cy="4344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600" spc="-1" strike="noStrike">
                <a:solidFill>
                  <a:srgbClr val="00305e"/>
                </a:solidFill>
                <a:latin typeface="Open Sans"/>
              </a:rPr>
              <a:t>Edit Master text styles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  <a:p>
            <a:pPr lvl="1" marL="396000" indent="-323640">
              <a:lnSpc>
                <a:spcPct val="100000"/>
              </a:lnSpc>
              <a:spcBef>
                <a:spcPts val="300"/>
              </a:spcBef>
              <a:buClr>
                <a:srgbClr val="00305e"/>
              </a:buClr>
              <a:buFont typeface="Open Sans"/>
              <a:buChar char="—"/>
            </a:pPr>
            <a:r>
              <a:rPr b="0" lang="en-US" sz="1600" spc="-1" strike="noStrike">
                <a:solidFill>
                  <a:srgbClr val="00305e"/>
                </a:solidFill>
                <a:latin typeface="Open Sans"/>
              </a:rPr>
              <a:t>Second level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400" spc="-1" strike="noStrike">
                <a:solidFill>
                  <a:srgbClr val="00305e"/>
                </a:solidFill>
                <a:latin typeface="Open Sans"/>
              </a:rPr>
              <a:t>Third level</a:t>
            </a:r>
            <a:endParaRPr b="0" lang="de-DE" sz="1400" spc="-1" strike="noStrike">
              <a:solidFill>
                <a:srgbClr val="00305e"/>
              </a:solidFill>
              <a:latin typeface="Open Sans"/>
            </a:endParaRPr>
          </a:p>
          <a:p>
            <a:pPr lvl="3" marL="396000" indent="-215640">
              <a:lnSpc>
                <a:spcPct val="100000"/>
              </a:lnSpc>
              <a:spcBef>
                <a:spcPts val="300"/>
              </a:spcBef>
              <a:buClr>
                <a:srgbClr val="00305e"/>
              </a:buClr>
              <a:buFont typeface="Symbol"/>
              <a:buChar char="-"/>
            </a:pPr>
            <a:r>
              <a:rPr b="0" lang="en-US" sz="1400" spc="-1" strike="noStrike">
                <a:solidFill>
                  <a:srgbClr val="00305e"/>
                </a:solidFill>
                <a:latin typeface="Open Sans"/>
              </a:rPr>
              <a:t>Fourth level</a:t>
            </a:r>
            <a:endParaRPr b="0" lang="de-DE" sz="1400" spc="-1" strike="noStrike">
              <a:solidFill>
                <a:srgbClr val="00305e"/>
              </a:solidFill>
              <a:latin typeface="Open Sans"/>
            </a:endParaRPr>
          </a:p>
          <a:p>
            <a:pPr lvl="4" marL="576000" indent="-178920">
              <a:lnSpc>
                <a:spcPct val="100000"/>
              </a:lnSpc>
              <a:spcBef>
                <a:spcPts val="300"/>
              </a:spcBef>
              <a:buClr>
                <a:srgbClr val="00305e"/>
              </a:buClr>
              <a:buFont typeface="Symbol"/>
              <a:buChar char="-"/>
            </a:pPr>
            <a:r>
              <a:rPr b="0" lang="en-US" sz="1400" spc="-1" strike="noStrike">
                <a:solidFill>
                  <a:srgbClr val="00305e"/>
                </a:solidFill>
                <a:latin typeface="Open Sans"/>
              </a:rPr>
              <a:t>Fifth level</a:t>
            </a:r>
            <a:endParaRPr b="0" lang="de-DE" sz="14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874800" y="1484280"/>
            <a:ext cx="4300200" cy="133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20" spc="-1" strike="noStrike">
                <a:solidFill>
                  <a:srgbClr val="00305e"/>
                </a:solidFill>
                <a:latin typeface="Open Sans"/>
              </a:rPr>
              <a:t>Click icon to add picture</a:t>
            </a:r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874800" y="2943360"/>
            <a:ext cx="4300200" cy="133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20" spc="-1" strike="noStrike">
                <a:solidFill>
                  <a:srgbClr val="00305e"/>
                </a:solidFill>
                <a:latin typeface="Open Sans"/>
              </a:rPr>
              <a:t>Click icon to add picture</a:t>
            </a:r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874800" y="4402080"/>
            <a:ext cx="4300200" cy="14270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20" spc="-1" strike="noStrike">
                <a:solidFill>
                  <a:srgbClr val="00305e"/>
                </a:solidFill>
                <a:latin typeface="Open Sans"/>
              </a:rPr>
              <a:t>Click icon to add picture</a:t>
            </a:r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03" name="PlaceHolder 8"/>
          <p:cNvSpPr>
            <a:spLocks noGrp="1"/>
          </p:cNvSpPr>
          <p:nvPr>
            <p:ph type="title"/>
          </p:nvPr>
        </p:nvSpPr>
        <p:spPr>
          <a:xfrm>
            <a:off x="874800" y="345960"/>
            <a:ext cx="10580400" cy="684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305e"/>
                </a:solidFill>
                <a:latin typeface="Open Sans"/>
              </a:rPr>
              <a:t>Click to edit Master title style</a:t>
            </a:r>
            <a:endParaRPr b="0" lang="de-DE" sz="24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 hidden="1"/>
          <p:cNvSpPr/>
          <p:nvPr/>
        </p:nvSpPr>
        <p:spPr>
          <a:xfrm>
            <a:off x="3575160" y="6445080"/>
            <a:ext cx="518760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</a:rPr>
              <a:t>Computing in Communication Networks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Fitzek/Granelli/Seeling</a:t>
            </a:r>
            <a:endParaRPr b="0" lang="en-US" sz="800" spc="-1" strike="noStrike">
              <a:latin typeface="Arial"/>
            </a:endParaRPr>
          </a:p>
        </p:txBody>
      </p:sp>
      <p:sp>
        <p:nvSpPr>
          <p:cNvPr id="141" name="Line 2"/>
          <p:cNvSpPr/>
          <p:nvPr/>
        </p:nvSpPr>
        <p:spPr>
          <a:xfrm>
            <a:off x="0" y="612288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3" hidden="1"/>
          <p:cNvSpPr/>
          <p:nvPr/>
        </p:nvSpPr>
        <p:spPr>
          <a:xfrm>
            <a:off x="8966160" y="6189120"/>
            <a:ext cx="70452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>
              <a:lnSpc>
                <a:spcPct val="100000"/>
              </a:lnSpc>
            </a:pPr>
            <a:br/>
            <a:r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Slide </a:t>
            </a:r>
            <a:fld id="{3629053D-A092-47BF-A410-4ACF1F583106}" type="slidenum">
              <a:rPr b="0" lang="de-DE" sz="800" spc="-1" strike="noStrike">
                <a:solidFill>
                  <a:srgbClr val="727879"/>
                </a:solidFill>
                <a:latin typeface="Open Sans"/>
                <a:ea typeface="Open Sans"/>
              </a:rPr>
              <a:t>&lt;number&gt;</a:t>
            </a:fld>
            <a:endParaRPr b="0" lang="en-US" sz="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  <p:pic>
        <p:nvPicPr>
          <p:cNvPr id="143" name="Grafik 9" descr=""/>
          <p:cNvPicPr/>
          <p:nvPr/>
        </p:nvPicPr>
        <p:blipFill>
          <a:blip r:embed="rId2"/>
          <a:stretch/>
        </p:blipFill>
        <p:spPr>
          <a:xfrm>
            <a:off x="506160" y="6336720"/>
            <a:ext cx="1115280" cy="324000"/>
          </a:xfrm>
          <a:prstGeom prst="rect">
            <a:avLst/>
          </a:prstGeom>
          <a:ln>
            <a:noFill/>
          </a:ln>
        </p:spPr>
      </p:pic>
      <p:pic>
        <p:nvPicPr>
          <p:cNvPr id="144" name="Picture 4" descr=""/>
          <p:cNvPicPr/>
          <p:nvPr/>
        </p:nvPicPr>
        <p:blipFill>
          <a:blip r:embed="rId3"/>
          <a:stretch/>
        </p:blipFill>
        <p:spPr>
          <a:xfrm>
            <a:off x="9988200" y="6292800"/>
            <a:ext cx="2009880" cy="428040"/>
          </a:xfrm>
          <a:prstGeom prst="rect">
            <a:avLst/>
          </a:prstGeom>
          <a:ln>
            <a:noFill/>
          </a:ln>
        </p:spPr>
      </p:pic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874800" y="2421000"/>
            <a:ext cx="10438560" cy="828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727879"/>
                </a:solidFill>
                <a:latin typeface="Open Sans"/>
              </a:rPr>
              <a:t>Vorname Name</a:t>
            </a:r>
            <a:br/>
            <a:r>
              <a:rPr b="0" lang="de-DE" sz="1600" spc="-1" strike="noStrike">
                <a:solidFill>
                  <a:srgbClr val="727879"/>
                </a:solidFill>
                <a:latin typeface="Open Sans"/>
              </a:rPr>
              <a:t>Struktureinheit  der TU Dresden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title"/>
          </p:nvPr>
        </p:nvSpPr>
        <p:spPr>
          <a:xfrm>
            <a:off x="874800" y="3392280"/>
            <a:ext cx="10438560" cy="97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Titelmasterformat</a:t>
            </a:r>
            <a:br/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durch Klicken bearbeiten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47" name="Line 6"/>
          <p:cNvSpPr/>
          <p:nvPr/>
        </p:nvSpPr>
        <p:spPr>
          <a:xfrm>
            <a:off x="0" y="102600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Line 7"/>
          <p:cNvSpPr/>
          <p:nvPr/>
        </p:nvSpPr>
        <p:spPr>
          <a:xfrm>
            <a:off x="0" y="1206000"/>
            <a:ext cx="1219176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Grafik 9" descr=""/>
          <p:cNvPicPr/>
          <p:nvPr/>
        </p:nvPicPr>
        <p:blipFill>
          <a:blip r:embed="rId4"/>
          <a:stretch/>
        </p:blipFill>
        <p:spPr>
          <a:xfrm>
            <a:off x="290160" y="349560"/>
            <a:ext cx="1764360" cy="513000"/>
          </a:xfrm>
          <a:prstGeom prst="rect">
            <a:avLst/>
          </a:prstGeom>
          <a:ln>
            <a:noFill/>
          </a:ln>
        </p:spPr>
      </p:pic>
      <p:pic>
        <p:nvPicPr>
          <p:cNvPr id="150" name="Picture 11" descr=""/>
          <p:cNvPicPr/>
          <p:nvPr/>
        </p:nvPicPr>
        <p:blipFill>
          <a:blip r:embed="rId5"/>
          <a:stretch/>
        </p:blipFill>
        <p:spPr>
          <a:xfrm>
            <a:off x="9747720" y="307080"/>
            <a:ext cx="2170440" cy="5554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74800" y="4494600"/>
            <a:ext cx="10438560" cy="1334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Open Sans"/>
              </a:rPr>
              <a:t>Simon Hanisch, Amr Osman, Tao Lin and Thorsten Strufe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74800" y="2421000"/>
            <a:ext cx="10438560" cy="82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</a:rPr>
              <a:t>Chapter 23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Open Sans"/>
              </a:rPr>
              <a:t>Computing on Communication Networks Fitzek/Granelli/Seeling</a:t>
            </a:r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874800" y="3392280"/>
            <a:ext cx="10438560" cy="97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ffffff"/>
                </a:solidFill>
                <a:latin typeface="Open Sans"/>
              </a:rPr>
              <a:t>Security for Mobile Edge Cloud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208" name="Picture 4" descr=""/>
          <p:cNvPicPr/>
          <p:nvPr/>
        </p:nvPicPr>
        <p:blipFill>
          <a:blip r:embed="rId1"/>
          <a:stretch/>
        </p:blipFill>
        <p:spPr>
          <a:xfrm>
            <a:off x="2170080" y="1449720"/>
            <a:ext cx="7851960" cy="39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874800" y="4494600"/>
            <a:ext cx="10438560" cy="1334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874800" y="2421000"/>
            <a:ext cx="10438560" cy="82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874800" y="3392280"/>
            <a:ext cx="10438560" cy="97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Network Segmentation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194" name="Picture 4" descr=""/>
          <p:cNvPicPr/>
          <p:nvPr/>
        </p:nvPicPr>
        <p:blipFill>
          <a:blip r:embed="rId1"/>
          <a:stretch/>
        </p:blipFill>
        <p:spPr>
          <a:xfrm>
            <a:off x="1484280" y="2114640"/>
            <a:ext cx="9223560" cy="262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196" name="Picture 4" descr=""/>
          <p:cNvPicPr/>
          <p:nvPr/>
        </p:nvPicPr>
        <p:blipFill>
          <a:blip r:embed="rId1"/>
          <a:stretch/>
        </p:blipFill>
        <p:spPr>
          <a:xfrm>
            <a:off x="1077480" y="1795320"/>
            <a:ext cx="10036800" cy="326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198" name="Picture 4" descr=""/>
          <p:cNvPicPr/>
          <p:nvPr/>
        </p:nvPicPr>
        <p:blipFill>
          <a:blip r:embed="rId1"/>
          <a:stretch/>
        </p:blipFill>
        <p:spPr>
          <a:xfrm>
            <a:off x="1804320" y="1125720"/>
            <a:ext cx="8583480" cy="460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200" name="Picture 4" descr=""/>
          <p:cNvPicPr/>
          <p:nvPr/>
        </p:nvPicPr>
        <p:blipFill>
          <a:blip r:embed="rId1"/>
          <a:stretch/>
        </p:blipFill>
        <p:spPr>
          <a:xfrm>
            <a:off x="3681720" y="1267560"/>
            <a:ext cx="4828680" cy="432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4_0" descr=""/>
          <p:cNvPicPr/>
          <p:nvPr/>
        </p:nvPicPr>
        <p:blipFill>
          <a:blip r:embed="rId1"/>
          <a:stretch/>
        </p:blipFill>
        <p:spPr>
          <a:xfrm>
            <a:off x="3502080" y="1131480"/>
            <a:ext cx="5187960" cy="459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874800" y="4494600"/>
            <a:ext cx="10438560" cy="1334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874800" y="2421000"/>
            <a:ext cx="10438560" cy="82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00" spc="-1" strike="noStrike">
              <a:solidFill>
                <a:srgbClr val="00305e"/>
              </a:solidFill>
              <a:latin typeface="Open Sans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874800" y="3392280"/>
            <a:ext cx="10438560" cy="97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305e"/>
                </a:solidFill>
                <a:latin typeface="Open Sans"/>
              </a:rPr>
              <a:t>Secure Network Tunnels</a:t>
            </a:r>
            <a:endParaRPr b="0" lang="de-DE" sz="3200" spc="-1" strike="noStrike">
              <a:solidFill>
                <a:srgbClr val="00305e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874800" y="345960"/>
            <a:ext cx="10580400" cy="6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endParaRPr b="0" lang="de-DE" sz="1620" spc="-1" strike="noStrike">
              <a:solidFill>
                <a:srgbClr val="00305e"/>
              </a:solidFill>
              <a:latin typeface="Open Sans"/>
            </a:endParaRPr>
          </a:p>
        </p:txBody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1258560" y="2433240"/>
            <a:ext cx="9675000" cy="199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17</TotalTime>
  <Application>LibreOffice/6.4.2.2$Linux_X86_64 LibreOffice_project/40$Build-2</Application>
  <Words>76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2019-01-16T10:01:12Z</dcterms:created>
  <dc:creator>Frank H.P. Fitzek</dc:creator>
  <dc:description/>
  <dc:language>en-US</dc:language>
  <cp:lastModifiedBy/>
  <dcterms:modified xsi:type="dcterms:W3CDTF">2020-04-08T10:49:15Z</dcterms:modified>
  <cp:revision>21</cp:revision>
  <dc:subject/>
  <dc:title>Präsentationsvorlagen im CD der TU Dresden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